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256" r:id="rId2"/>
    <p:sldId id="284" r:id="rId3"/>
    <p:sldId id="344" r:id="rId4"/>
    <p:sldId id="345" r:id="rId5"/>
    <p:sldId id="262" r:id="rId6"/>
    <p:sldId id="312" r:id="rId7"/>
    <p:sldId id="313" r:id="rId8"/>
    <p:sldId id="314" r:id="rId9"/>
    <p:sldId id="257" r:id="rId10"/>
    <p:sldId id="286" r:id="rId11"/>
    <p:sldId id="354" r:id="rId12"/>
    <p:sldId id="277" r:id="rId13"/>
    <p:sldId id="355" r:id="rId14"/>
    <p:sldId id="315" r:id="rId15"/>
    <p:sldId id="349" r:id="rId16"/>
    <p:sldId id="266" r:id="rId17"/>
    <p:sldId id="316" r:id="rId18"/>
    <p:sldId id="317" r:id="rId19"/>
    <p:sldId id="356" r:id="rId20"/>
    <p:sldId id="357" r:id="rId21"/>
    <p:sldId id="319" r:id="rId22"/>
    <p:sldId id="320" r:id="rId23"/>
    <p:sldId id="281" r:id="rId24"/>
    <p:sldId id="321" r:id="rId25"/>
    <p:sldId id="348" r:id="rId26"/>
    <p:sldId id="322" r:id="rId27"/>
    <p:sldId id="323" r:id="rId28"/>
    <p:sldId id="324" r:id="rId29"/>
    <p:sldId id="350" r:id="rId30"/>
    <p:sldId id="308" r:id="rId31"/>
    <p:sldId id="300" r:id="rId32"/>
    <p:sldId id="366" r:id="rId33"/>
    <p:sldId id="325" r:id="rId34"/>
    <p:sldId id="304" r:id="rId35"/>
    <p:sldId id="327" r:id="rId36"/>
    <p:sldId id="359" r:id="rId37"/>
    <p:sldId id="328" r:id="rId38"/>
    <p:sldId id="329" r:id="rId39"/>
    <p:sldId id="333" r:id="rId40"/>
    <p:sldId id="334" r:id="rId41"/>
    <p:sldId id="351" r:id="rId42"/>
    <p:sldId id="260" r:id="rId43"/>
    <p:sldId id="352" r:id="rId44"/>
    <p:sldId id="331" r:id="rId45"/>
    <p:sldId id="292" r:id="rId46"/>
    <p:sldId id="293" r:id="rId47"/>
    <p:sldId id="294" r:id="rId48"/>
    <p:sldId id="362" r:id="rId49"/>
    <p:sldId id="338" r:id="rId50"/>
    <p:sldId id="364" r:id="rId51"/>
    <p:sldId id="342" r:id="rId52"/>
    <p:sldId id="343" r:id="rId53"/>
    <p:sldId id="353" r:id="rId54"/>
    <p:sldId id="279" r:id="rId55"/>
    <p:sldId id="363" r:id="rId56"/>
    <p:sldId id="347" r:id="rId57"/>
    <p:sldId id="358" r:id="rId58"/>
    <p:sldId id="365" r:id="rId59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620"/>
    <p:restoredTop sz="86357" autoAdjust="0"/>
  </p:normalViewPr>
  <p:slideViewPr>
    <p:cSldViewPr snapToGrid="0" snapToObjects="1">
      <p:cViewPr varScale="1">
        <p:scale>
          <a:sx n="101" d="100"/>
          <a:sy n="101" d="100"/>
        </p:scale>
        <p:origin x="-8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C46F8-D4C8-D649-A341-AC55B945ECC3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E31B3-9671-C746-8BC8-AC971AAD077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20130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4.png>
</file>

<file path=ppt/media/image2.png>
</file>

<file path=ppt/media/image20.png>
</file>

<file path=ppt/media/image23.png>
</file>

<file path=ppt/media/image3.png>
</file>

<file path=ppt/media/image4.png>
</file>

<file path=ppt/media/image47.png>
</file>

<file path=ppt/media/image5.png>
</file>

<file path=ppt/media/image6.png>
</file>

<file path=ppt/media/image73.png>
</file>

<file path=ppt/media/image75.png>
</file>

<file path=ppt/media/image84.png>
</file>

<file path=ppt/media/image86.png>
</file>

<file path=ppt/media/image87.png>
</file>

<file path=ppt/media/image9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49924-C7A4-8C43-ABBC-D7A707A4FA49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86BA4-FDD6-9E47-B82C-9961F61B1F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2330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8584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Note that the dependence on the state and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adjoint</a:t>
            </a:r>
            <a:r>
              <a:rPr kumimoji="1" lang="en-US" altLang="zh-CN" dirty="0" smtClean="0">
                <a:solidFill>
                  <a:schemeClr val="tx1"/>
                </a:solidFill>
              </a:rPr>
              <a:t> vector has been omitted, as for each new x,</a:t>
            </a:r>
            <a:r>
              <a:rPr kumimoji="1" lang="en-US" altLang="zh-CN" baseline="0" dirty="0" smtClean="0">
                <a:solidFill>
                  <a:schemeClr val="tx1"/>
                </a:solidFill>
              </a:rPr>
              <a:t> state and </a:t>
            </a:r>
            <a:r>
              <a:rPr kumimoji="1" lang="en-US" altLang="zh-CN" baseline="0" dirty="0" err="1" smtClean="0">
                <a:solidFill>
                  <a:schemeClr val="tx1"/>
                </a:solidFill>
              </a:rPr>
              <a:t>adjoint</a:t>
            </a:r>
            <a:r>
              <a:rPr kumimoji="1" lang="en-US" altLang="zh-CN" baseline="0" dirty="0" smtClean="0">
                <a:solidFill>
                  <a:schemeClr val="tx1"/>
                </a:solidFill>
              </a:rPr>
              <a:t> are updated implicitly;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8974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The solution</a:t>
            </a:r>
            <a:r>
              <a:rPr kumimoji="1" lang="en-US" altLang="zh-CN" baseline="0" dirty="0" smtClean="0"/>
              <a:t> trajectory, the path of x, goes from the zero of the simple function to the zero of the original function; </a:t>
            </a:r>
          </a:p>
          <a:p>
            <a:r>
              <a:rPr kumimoji="1" lang="en-US" altLang="zh-CN" baseline="0" dirty="0" smtClean="0"/>
              <a:t>Each curve represents a solution trajectory for different value of a; </a:t>
            </a:r>
          </a:p>
          <a:p>
            <a:r>
              <a:rPr kumimoji="1" lang="en-US" altLang="zh-CN" baseline="0" dirty="0" smtClean="0"/>
              <a:t>For this simple problem, the method is globally convergent, as different a, or different starting point, all lead to the same solution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5158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It will be easier to describe the algorithm first without mentioning inexact solves.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610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mtClean="0"/>
              <a:t>Be sure to explain orally that this grey curve is the zero contour of H, and that it gives the desired solution when \mu= 0.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Methods for</a:t>
            </a:r>
            <a:r>
              <a:rPr kumimoji="1" lang="en-US" altLang="zh-CN" baseline="0" dirty="0" smtClean="0"/>
              <a:t> tracing the solution curve of the </a:t>
            </a:r>
            <a:r>
              <a:rPr kumimoji="1" lang="en-US" altLang="zh-CN" baseline="0" dirty="0" err="1" smtClean="0"/>
              <a:t>homotopy</a:t>
            </a:r>
            <a:r>
              <a:rPr kumimoji="1" lang="en-US" altLang="zh-CN" baseline="0" dirty="0" smtClean="0"/>
              <a:t>; one type of predictor-corrector algorithm; </a:t>
            </a:r>
          </a:p>
          <a:p>
            <a:r>
              <a:rPr kumimoji="1" lang="en-US" altLang="zh-CN" baseline="0" dirty="0" smtClean="0"/>
              <a:t>Calculate the tangential direction of the solution curve for updating q and mu; then mu is fixed, Newton-</a:t>
            </a:r>
            <a:r>
              <a:rPr kumimoji="1" lang="en-US" altLang="zh-CN" baseline="0" dirty="0" err="1" smtClean="0"/>
              <a:t>Krylov</a:t>
            </a:r>
            <a:r>
              <a:rPr kumimoji="1" lang="en-US" altLang="zh-CN" baseline="0" dirty="0" smtClean="0"/>
              <a:t> method to bring the predictor point closer to the solution curve;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go back two slides and explain that this is how the red lines on slide 8 are created.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6108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At the beginning of the solution</a:t>
            </a:r>
            <a:r>
              <a:rPr kumimoji="1" lang="en-US" altLang="zh-CN" baseline="0" dirty="0" smtClean="0"/>
              <a:t> path, when mu equals 1, the simple KKT system is at play;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baseline="0" dirty="0" smtClean="0"/>
              <a:t>At the end of the solution path, when mu equals 0, the true KKT system is in effect.  In the middle, it’s a mixture of the two. </a:t>
            </a:r>
          </a:p>
          <a:p>
            <a:r>
              <a:rPr kumimoji="1" lang="en-US" altLang="zh-CN" baseline="0" dirty="0" smtClean="0"/>
              <a:t>The simple KKT system has nice properties: the reduced Hessian is positive definite, and the calculated design update would be a feasible descent direction.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baseline="0" dirty="0" smtClean="0"/>
              <a:t>The added </a:t>
            </a:r>
            <a:r>
              <a:rPr kumimoji="1" lang="en-US" altLang="zh-CN" baseline="0" dirty="0" err="1" smtClean="0"/>
              <a:t>homotopy</a:t>
            </a:r>
            <a:r>
              <a:rPr kumimoji="1" lang="en-US" altLang="zh-CN" baseline="0" dirty="0" smtClean="0"/>
              <a:t> term functions as regularization and globalization unit;  </a:t>
            </a:r>
          </a:p>
          <a:p>
            <a:r>
              <a:rPr kumimoji="1" lang="en-US" altLang="zh-CN" baseline="0" dirty="0" smtClean="0"/>
              <a:t>When the true KKT system has </a:t>
            </a:r>
            <a:r>
              <a:rPr kumimoji="1" lang="en-US" altLang="zh-CN" baseline="0" dirty="0" err="1" smtClean="0"/>
              <a:t>nonconvex</a:t>
            </a:r>
            <a:r>
              <a:rPr kumimoji="1" lang="en-US" altLang="zh-CN" baseline="0" dirty="0" smtClean="0"/>
              <a:t> Hessian, the added regularization from the simple KKT helps the trajectory enter the neighborhood of the local minimum for the original problem; help bypass the local maximum stationery point; </a:t>
            </a:r>
          </a:p>
          <a:p>
            <a:r>
              <a:rPr kumimoji="1" lang="en-US" altLang="zh-CN" baseline="0" dirty="0" smtClean="0"/>
              <a:t>Newton method behave poorly around stationery point, indefinite matrix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971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2660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Mention orally that you will describe the approach to solving these linear systems in the next section of the presentation.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20854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Be sure to explain orally the challenges associated with inverting C_\mu.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2869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Be sure to explain orally that the </a:t>
            </a:r>
            <a:r>
              <a:rPr kumimoji="1" lang="en-US" altLang="zh-CN" dirty="0" err="1" smtClean="0"/>
              <a:t>Lanczos</a:t>
            </a:r>
            <a:r>
              <a:rPr kumimoji="1" lang="en-US" altLang="zh-CN" dirty="0" smtClean="0"/>
              <a:t> method only requires matrix-vector product, and that these matrix-vector products are approximated inexpensively by using the PDE preconditioner in place of a full PDE solve.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Orally, explain what A and UV are in the context of the above matrices.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03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This way, the augmented </a:t>
            </a:r>
            <a:r>
              <a:rPr kumimoji="1" lang="en-US" altLang="zh-CN" dirty="0" err="1" smtClean="0"/>
              <a:t>Schur</a:t>
            </a:r>
            <a:r>
              <a:rPr kumimoji="1" lang="en-US" altLang="zh-CN" dirty="0" smtClean="0"/>
              <a:t> complement is calculated matrix-freely, and the slack and inequality multipliers can be retrieved as before. 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8197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www.mercurynews.com</a:t>
            </a:r>
            <a:r>
              <a:rPr kumimoji="1" lang="en-US" altLang="zh-CN" dirty="0" smtClean="0"/>
              <a:t>/2017/04/24/extreme-weather-linked-to-greenhouse-gases-</a:t>
            </a:r>
            <a:r>
              <a:rPr kumimoji="1" lang="en-US" altLang="zh-CN" dirty="0" err="1" smtClean="0"/>
              <a:t>stanford</a:t>
            </a:r>
            <a:r>
              <a:rPr kumimoji="1" lang="en-US" altLang="zh-CN" dirty="0" smtClean="0"/>
              <a:t>-study-says/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6381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kumimoji="1"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Dimension of the problem n : 100, 200, 300, 400, 500</a:t>
            </a:r>
          </a:p>
          <a:p>
            <a:pPr marL="285750" indent="-285750">
              <a:buFont typeface="Arial"/>
              <a:buChar char="•"/>
            </a:pPr>
            <a:r>
              <a:rPr kumimoji="1"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Q and A are full rank matrices, condition number unchanged when dimension increases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condition number unchanged when dimension increases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 be sure to explain why you are considering this problem.</a:t>
            </a:r>
            <a:endParaRPr kumimoji="1" lang="zh-CN" alt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84249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What cuter is??</a:t>
            </a:r>
            <a:r>
              <a:rPr kumimoji="1" lang="en-US" altLang="zh-CN" baseline="0" dirty="0" smtClean="0"/>
              <a:t>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3091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X: thickness of each element</a:t>
            </a:r>
          </a:p>
          <a:p>
            <a:r>
              <a:rPr kumimoji="1" lang="en-US" altLang="zh-CN" dirty="0" smtClean="0"/>
              <a:t>F: structural</a:t>
            </a:r>
            <a:r>
              <a:rPr kumimoji="1" lang="en-US" altLang="zh-CN" baseline="0" dirty="0" smtClean="0"/>
              <a:t> constitutive equation between thickness distribution x and displacements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3091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SVD preconditioner is effective helping with convergence</a:t>
            </a:r>
          </a:p>
          <a:p>
            <a:r>
              <a:rPr kumimoji="1" lang="en-US" altLang="zh-CN" dirty="0" smtClean="0"/>
              <a:t>The increasing cost with scaling is driven by increasing SVD ranks</a:t>
            </a:r>
          </a:p>
          <a:p>
            <a:r>
              <a:rPr kumimoji="1" lang="en-US" altLang="zh-CN" dirty="0" smtClean="0"/>
              <a:t>SNOPT has difficulty locating active constraints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8393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105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0817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>
                <a:latin typeface="Times New Roman"/>
                <a:cs typeface="Times New Roman"/>
              </a:rPr>
              <a:t>PDE solution</a:t>
            </a:r>
            <a:r>
              <a:rPr kumimoji="1" lang="en-US" altLang="zh-CN" baseline="0" dirty="0" smtClean="0">
                <a:latin typeface="Times New Roman"/>
                <a:cs typeface="Times New Roman"/>
              </a:rPr>
              <a:t> is a </a:t>
            </a:r>
            <a:r>
              <a:rPr kumimoji="1" lang="en-US" altLang="zh-CN" baseline="0" dirty="0" err="1" smtClean="0">
                <a:latin typeface="Times New Roman"/>
                <a:cs typeface="Times New Roman"/>
              </a:rPr>
              <a:t>subproblem</a:t>
            </a:r>
            <a:r>
              <a:rPr kumimoji="1" lang="en-US" altLang="zh-CN" baseline="0" dirty="0" smtClean="0">
                <a:latin typeface="Times New Roman"/>
                <a:cs typeface="Times New Roman"/>
              </a:rPr>
              <a:t> associated with optimization, major cost; solving the PDE equation, </a:t>
            </a:r>
            <a:r>
              <a:rPr kumimoji="1" lang="en-US" altLang="zh-CN" baseline="0" dirty="0" err="1" smtClean="0">
                <a:latin typeface="Times New Roman"/>
                <a:cs typeface="Times New Roman"/>
              </a:rPr>
              <a:t>adjoint</a:t>
            </a:r>
            <a:r>
              <a:rPr kumimoji="1" lang="en-US" altLang="zh-CN" baseline="0" dirty="0" smtClean="0">
                <a:latin typeface="Times New Roman"/>
                <a:cs typeface="Times New Roman"/>
              </a:rPr>
              <a:t> equation is the most expensive part;</a:t>
            </a:r>
          </a:p>
          <a:p>
            <a:r>
              <a:rPr kumimoji="1" lang="en-US" altLang="zh-CN" baseline="0" dirty="0" smtClean="0">
                <a:latin typeface="Times New Roman"/>
                <a:cs typeface="Times New Roman"/>
              </a:rPr>
              <a:t>Size is very large, as the state and </a:t>
            </a:r>
            <a:r>
              <a:rPr kumimoji="1" lang="en-US" altLang="zh-CN" baseline="0" dirty="0" err="1" smtClean="0">
                <a:latin typeface="Times New Roman"/>
                <a:cs typeface="Times New Roman"/>
              </a:rPr>
              <a:t>adjoint</a:t>
            </a:r>
            <a:r>
              <a:rPr kumimoji="1" lang="en-US" altLang="zh-CN" baseline="0" dirty="0" smtClean="0">
                <a:latin typeface="Times New Roman"/>
                <a:cs typeface="Times New Roman"/>
              </a:rPr>
              <a:t> solve size mesh-dependent ; large-scale </a:t>
            </a:r>
          </a:p>
          <a:p>
            <a:r>
              <a:rPr kumimoji="1" lang="en-US" altLang="zh-CN" baseline="0" dirty="0" smtClean="0">
                <a:latin typeface="Times New Roman"/>
                <a:cs typeface="Times New Roman"/>
              </a:rPr>
              <a:t>discretized Euler equation</a:t>
            </a:r>
            <a:endParaRPr kumimoji="1" lang="en-US" altLang="zh-CN" dirty="0" smtClean="0">
              <a:latin typeface="Times New Roman"/>
              <a:cs typeface="Times New Roman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3961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Conventional optimization algorithms have been used on PDE-governed optimization problems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When there are relatively few state-based constraints, SNOPT,  IPOPT,  </a:t>
            </a:r>
            <a:r>
              <a:rPr kumimoji="1" lang="en-US" altLang="zh-CN" sz="1200" dirty="0" err="1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Knitro</a:t>
            </a:r>
            <a:endParaRPr kumimoji="1" lang="en-US" altLang="zh-CN" sz="1200" dirty="0" smtClean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 smtClean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4795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Be sure to give the audience concrete examples of each of these functions.  You can do this using either text or orally.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For example, f can be drag or weight, or range.  h might be a lift constraint.   g might be stress or bound constraints, etc.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S: is for slack variables  ;  x, u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262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Complementarity</a:t>
            </a:r>
            <a:r>
              <a:rPr kumimoji="1" lang="en-US" altLang="zh-CN" baseline="0" dirty="0" smtClean="0"/>
              <a:t> e: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8832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 optimization iteration, the state and </a:t>
            </a:r>
            <a:r>
              <a:rPr kumimoji="1" lang="en-US" altLang="zh-CN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solve do not converge tightly.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053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Optimality and feasibility</a:t>
            </a:r>
            <a:r>
              <a:rPr kumimoji="1" lang="en-US" altLang="zh-CN" baseline="0" dirty="0" smtClean="0"/>
              <a:t>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986BA4-FDD6-9E47-B82C-9961F61B1FAB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7095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F4105-0B8A-1C4C-99B3-6B5B3E57F6D3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0"/>
            </a:lvl1pPr>
          </a:lstStyle>
          <a:p>
            <a:fld id="{03197475-BBC2-9840-AFB7-9A2AE54C1F77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997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2F86A-1C9E-8348-93D7-A8776B4CE152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648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F27D7-AC6B-E348-80BE-3006AC7BB30D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26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6B40-1B77-CB42-BFCF-295EEC5B6643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4B07-5FB4-FB4E-93DB-73769A632E9D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252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E2535-9E69-004D-BF94-6C6A5704FA3E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643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EF6B2-3AAF-0B44-A4C6-4BAD5EF802FE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59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8514-113B-2240-B584-7B93A43C264A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44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A3D43-CE7A-1A47-A488-08A43EE19B1F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lang="zh-CN" altLang="en-US" sz="1800" b="1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03197475-BBC2-9840-AFB7-9A2AE54C1F77}" type="slidenum">
              <a:rPr lang="en-US" altLang="zh-CN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854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2F2CB-8468-C243-BA96-780A7E6B9612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/>
            </a:lvl1pPr>
          </a:lstStyle>
          <a:p>
            <a:fld id="{03197475-BBC2-9840-AFB7-9A2AE54C1F77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29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90F78-1DB9-4647-8A94-59D016C22C9C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028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B470B-C98B-F44A-B922-A70F98886931}" type="datetime1">
              <a:rPr kumimoji="1" lang="en-US" altLang="zh-CN" smtClean="0"/>
              <a:t>4/4/18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97475-BBC2-9840-AFB7-9A2AE54C1F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735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3" Type="http://schemas.openxmlformats.org/officeDocument/2006/relationships/image" Target="../media/image4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Relationship Id="rId3" Type="http://schemas.openxmlformats.org/officeDocument/2006/relationships/image" Target="../media/image5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6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10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png"/><Relationship Id="rId5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png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6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png"/><Relationship Id="rId3" Type="http://schemas.openxmlformats.org/officeDocument/2006/relationships/image" Target="../media/image8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png"/><Relationship Id="rId3" Type="http://schemas.openxmlformats.org/officeDocument/2006/relationships/image" Target="../media/image8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Relationship Id="rId3" Type="http://schemas.openxmlformats.org/officeDocument/2006/relationships/image" Target="../media/image89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Relationship Id="rId3" Type="http://schemas.openxmlformats.org/officeDocument/2006/relationships/image" Target="../media/image9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4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26333" y="1067100"/>
            <a:ext cx="7772400" cy="2134101"/>
          </a:xfrm>
        </p:spPr>
        <p:txBody>
          <a:bodyPr>
            <a:normAutofit/>
          </a:bodyPr>
          <a:lstStyle/>
          <a:p>
            <a:r>
              <a:rPr kumimoji="1"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Matrix-free Algorithm for </a:t>
            </a:r>
            <a:br>
              <a:rPr kumimoji="1"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</a:br>
            <a:r>
              <a:rPr kumimoji="1" lang="en-US" altLang="zh-CN" sz="4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Reduced-space PDE-governed Optimization</a:t>
            </a:r>
            <a:endParaRPr kumimoji="1" lang="zh-CN" altLang="en-US" sz="40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33926" y="3734380"/>
            <a:ext cx="5130584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Pengfei Meng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F2365C6F-FB59-4FC7-8EB1-F9D467C81B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33" y="5541995"/>
            <a:ext cx="3374985" cy="640547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="" xmlns:a16="http://schemas.microsoft.com/office/drawing/2014/main" id="{228E8CFE-8406-4CBA-A45F-5000BE06B3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358" y="5437350"/>
            <a:ext cx="4223882" cy="73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6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8"/>
    </mc:Choice>
    <mc:Fallback xmlns="">
      <p:transition xmlns:p14="http://schemas.microsoft.com/office/powerpoint/2010/main" spd="slow" advTm="874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0" y="0"/>
            <a:ext cx="7801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reduced-space approach treats the PDE state and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as implicit functions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1177" y="1600864"/>
            <a:ext cx="829511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Reduced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-space methods can make use of existing simulation solvers and </a:t>
            </a:r>
            <a:r>
              <a:rPr kumimoji="1" lang="en-US" altLang="zh-CN" sz="24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solvers</a:t>
            </a:r>
          </a:p>
          <a:p>
            <a:pPr marL="342900" lvl="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The reduced-space optimization 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system 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is 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m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uch 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smaller than the full-space 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system</a:t>
            </a:r>
            <a:endParaRPr kumimoji="1" lang="en-US" altLang="zh-CN" sz="24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Reduced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-space algorithms have 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been successfully applied to unconstrained and </a:t>
            </a: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equality-constrained 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problems</a:t>
            </a:r>
            <a:endParaRPr kumimoji="1" lang="en-US" altLang="zh-CN" sz="2000" i="1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7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75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"/>
    </mc:Choice>
    <mc:Fallback xmlns="">
      <p:transition xmlns:p14="http://schemas.microsoft.com/office/powerpoint/2010/main" spd="slow" advTm="16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11</a:t>
            </a:fld>
            <a:endParaRPr lang="en-US" dirty="0"/>
          </a:p>
        </p:txBody>
      </p:sp>
      <p:sp>
        <p:nvSpPr>
          <p:cNvPr id="6" name="矩形 5"/>
          <p:cNvSpPr/>
          <p:nvPr/>
        </p:nvSpPr>
        <p:spPr>
          <a:xfrm>
            <a:off x="13503" y="16669"/>
            <a:ext cx="785026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An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advantage of the reduced-space approach is its modular structure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进程 8"/>
          <p:cNvSpPr/>
          <p:nvPr/>
        </p:nvSpPr>
        <p:spPr>
          <a:xfrm>
            <a:off x="6286209" y="5254172"/>
            <a:ext cx="1402957" cy="590345"/>
          </a:xfrm>
          <a:prstGeom prst="flowChartProcess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Times New Roman"/>
                <a:cs typeface="Times New Roman"/>
              </a:rPr>
              <a:t>Mesh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Movement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0" name="数据 9"/>
          <p:cNvSpPr/>
          <p:nvPr/>
        </p:nvSpPr>
        <p:spPr>
          <a:xfrm>
            <a:off x="1485680" y="1908669"/>
            <a:ext cx="1722232" cy="555080"/>
          </a:xfrm>
          <a:prstGeom prst="flowChartInputOutput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chemeClr val="tx1"/>
                </a:solidFill>
                <a:latin typeface="Times New Roman"/>
                <a:cs typeface="Times New Roman"/>
              </a:rPr>
              <a:t>Initial Design, x</a:t>
            </a:r>
            <a:r>
              <a:rPr kumimoji="1" lang="en-US" altLang="zh-CN" sz="1600" baseline="-25000" dirty="0" smtClean="0">
                <a:solidFill>
                  <a:schemeClr val="tx1"/>
                </a:solidFill>
                <a:latin typeface="Times New Roman"/>
                <a:cs typeface="Times New Roman"/>
              </a:rPr>
              <a:t>0</a:t>
            </a:r>
            <a:endParaRPr kumimoji="1" lang="zh-CN" altLang="en-US" sz="1600" baseline="-250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1" name="数据 10"/>
          <p:cNvSpPr/>
          <p:nvPr/>
        </p:nvSpPr>
        <p:spPr>
          <a:xfrm>
            <a:off x="6098291" y="1858032"/>
            <a:ext cx="1791801" cy="609390"/>
          </a:xfrm>
          <a:prstGeom prst="flowChartInputOutput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Final Design, x*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2" name="进程 11"/>
          <p:cNvSpPr/>
          <p:nvPr/>
        </p:nvSpPr>
        <p:spPr>
          <a:xfrm>
            <a:off x="4712971" y="5247082"/>
            <a:ext cx="1260785" cy="588162"/>
          </a:xfrm>
          <a:prstGeom prst="flowChartProcess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Times New Roman"/>
                <a:cs typeface="Times New Roman"/>
              </a:rPr>
              <a:t>Solve PDE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3" name="进程 12"/>
          <p:cNvSpPr/>
          <p:nvPr/>
        </p:nvSpPr>
        <p:spPr>
          <a:xfrm>
            <a:off x="1177336" y="2964767"/>
            <a:ext cx="2787752" cy="1069311"/>
          </a:xfrm>
          <a:prstGeom prst="flowChartProcess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Optimization Algorithm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4" name="决策 13"/>
          <p:cNvSpPr/>
          <p:nvPr/>
        </p:nvSpPr>
        <p:spPr>
          <a:xfrm>
            <a:off x="5910900" y="3114119"/>
            <a:ext cx="2166583" cy="770606"/>
          </a:xfrm>
          <a:prstGeom prst="flowChartDecision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Converged?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5" name="进程 14"/>
          <p:cNvSpPr/>
          <p:nvPr/>
        </p:nvSpPr>
        <p:spPr>
          <a:xfrm>
            <a:off x="1552019" y="4461880"/>
            <a:ext cx="1260785" cy="598027"/>
          </a:xfrm>
          <a:prstGeom prst="flowChartProcess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Times New Roman"/>
                <a:cs typeface="Times New Roman"/>
              </a:rPr>
              <a:t>Solve </a:t>
            </a:r>
            <a:r>
              <a:rPr kumimoji="1" lang="en-US" altLang="zh-CN" sz="16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(s)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16" name="决策 15"/>
          <p:cNvSpPr/>
          <p:nvPr/>
        </p:nvSpPr>
        <p:spPr>
          <a:xfrm>
            <a:off x="1796768" y="5144573"/>
            <a:ext cx="2538655" cy="826943"/>
          </a:xfrm>
          <a:prstGeom prst="flowChartDecision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Gradient(s) ?</a:t>
            </a:r>
            <a:endParaRPr kumimoji="1" lang="zh-CN" alt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cxnSp>
        <p:nvCxnSpPr>
          <p:cNvPr id="17" name="直线箭头连接符 16"/>
          <p:cNvCxnSpPr/>
          <p:nvPr/>
        </p:nvCxnSpPr>
        <p:spPr>
          <a:xfrm>
            <a:off x="2342235" y="2467422"/>
            <a:ext cx="0" cy="49734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>
            <a:stCxn id="13" idx="3"/>
            <a:endCxn id="14" idx="1"/>
          </p:cNvCxnSpPr>
          <p:nvPr/>
        </p:nvCxnSpPr>
        <p:spPr>
          <a:xfrm flipV="1">
            <a:off x="3965088" y="3499422"/>
            <a:ext cx="194581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/>
          <p:cNvCxnSpPr/>
          <p:nvPr/>
        </p:nvCxnSpPr>
        <p:spPr>
          <a:xfrm flipH="1" flipV="1">
            <a:off x="1782543" y="4062300"/>
            <a:ext cx="4761" cy="399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/>
          <p:nvPr/>
        </p:nvCxnSpPr>
        <p:spPr>
          <a:xfrm flipV="1">
            <a:off x="1798220" y="5064474"/>
            <a:ext cx="0" cy="49357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V="1">
            <a:off x="6987687" y="2467422"/>
            <a:ext cx="0" cy="64669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>
            <a:stCxn id="16" idx="0"/>
          </p:cNvCxnSpPr>
          <p:nvPr/>
        </p:nvCxnSpPr>
        <p:spPr>
          <a:xfrm flipH="1" flipV="1">
            <a:off x="3045658" y="4034079"/>
            <a:ext cx="20438" cy="111049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/>
          <p:cNvCxnSpPr>
            <a:stCxn id="14" idx="2"/>
            <a:endCxn id="9" idx="0"/>
          </p:cNvCxnSpPr>
          <p:nvPr/>
        </p:nvCxnSpPr>
        <p:spPr>
          <a:xfrm flipH="1">
            <a:off x="6987688" y="3884725"/>
            <a:ext cx="6504" cy="136944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13543" y="5140610"/>
            <a:ext cx="48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latin typeface="Times New Roman"/>
                <a:cs typeface="Times New Roman"/>
              </a:rPr>
              <a:t>Yes</a:t>
            </a:r>
            <a:endParaRPr kumimoji="1" lang="zh-CN" altLang="en-US" sz="1600" dirty="0">
              <a:latin typeface="Times New Roman"/>
              <a:cs typeface="Times New Roman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987687" y="2636564"/>
            <a:ext cx="48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latin typeface="Times New Roman"/>
                <a:cs typeface="Times New Roman"/>
              </a:rPr>
              <a:t>Yes</a:t>
            </a:r>
            <a:endParaRPr kumimoji="1" lang="zh-CN" altLang="en-US" sz="1600" dirty="0">
              <a:latin typeface="Times New Roman"/>
              <a:cs typeface="Times New Roman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164918" y="4562041"/>
            <a:ext cx="435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latin typeface="Times New Roman"/>
                <a:cs typeface="Times New Roman"/>
              </a:rPr>
              <a:t>No</a:t>
            </a:r>
            <a:endParaRPr kumimoji="1" lang="zh-CN" altLang="en-US" sz="1600" dirty="0">
              <a:latin typeface="Times New Roman"/>
              <a:cs typeface="Times New Roman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994192" y="4545584"/>
            <a:ext cx="435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>
                <a:latin typeface="Times New Roman"/>
                <a:cs typeface="Times New Roman"/>
              </a:rPr>
              <a:t>No</a:t>
            </a:r>
            <a:endParaRPr kumimoji="1" lang="zh-CN" altLang="en-US" sz="1600" dirty="0">
              <a:latin typeface="Times New Roman"/>
              <a:cs typeface="Times New Roman"/>
            </a:endParaRPr>
          </a:p>
        </p:txBody>
      </p:sp>
      <p:cxnSp>
        <p:nvCxnSpPr>
          <p:cNvPr id="28" name="直线箭头连接符 27"/>
          <p:cNvCxnSpPr>
            <a:endCxn id="16" idx="3"/>
          </p:cNvCxnSpPr>
          <p:nvPr/>
        </p:nvCxnSpPr>
        <p:spPr>
          <a:xfrm flipH="1">
            <a:off x="4335423" y="5554517"/>
            <a:ext cx="366888" cy="352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>
            <a:stCxn id="9" idx="1"/>
            <a:endCxn id="12" idx="3"/>
          </p:cNvCxnSpPr>
          <p:nvPr/>
        </p:nvCxnSpPr>
        <p:spPr>
          <a:xfrm flipH="1" flipV="1">
            <a:off x="5973756" y="5541163"/>
            <a:ext cx="312453" cy="818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63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"/>
    </mc:Choice>
    <mc:Fallback xmlns="">
      <p:transition xmlns:p14="http://schemas.microsoft.com/office/powerpoint/2010/main" spd="slow" advTm="18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0" y="0"/>
            <a:ext cx="851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reduced-space KKT conditions are as follows: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34" y="2379444"/>
            <a:ext cx="7560235" cy="1951854"/>
          </a:xfrm>
          <a:prstGeom prst="rect">
            <a:avLst/>
          </a:prstGeom>
        </p:spPr>
      </p:pic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84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"/>
    </mc:Choice>
    <mc:Fallback xmlns="">
      <p:transition xmlns:p14="http://schemas.microsoft.com/office/powerpoint/2010/main" spd="slow" advTm="14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13</a:t>
            </a:fld>
            <a:endParaRPr 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0"/>
            <a:ext cx="8512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Inexact-Newton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methods are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attractive for solving the reduced-space problem</a:t>
            </a:r>
            <a:endParaRPr kumimoji="1" lang="en-US" altLang="zh-CN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5495" y="3907978"/>
            <a:ext cx="79668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This way the explicit Hessian and the explicit total constraint Jacobian are not required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15288" y="1357894"/>
            <a:ext cx="7404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We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solve the root-finding problem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                  using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Newton-based approach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676" y="2387515"/>
            <a:ext cx="5000211" cy="541218"/>
          </a:xfrm>
          <a:prstGeom prst="rect">
            <a:avLst/>
          </a:prstGeom>
        </p:spPr>
      </p:pic>
      <p:pic>
        <p:nvPicPr>
          <p:cNvPr id="2" name="图片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162" y="1497442"/>
            <a:ext cx="1095729" cy="29592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45495" y="4787669"/>
            <a:ext cx="7370838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cost of the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KKT-vector products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is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virtually independent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of the number of design variables and nonlinear constraints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42674" y="3086719"/>
            <a:ext cx="79668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KKT-vector products are evaluated matrix-freely using second-order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adjoints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6456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"/>
    </mc:Choice>
    <mc:Fallback xmlns="">
      <p:transition xmlns:p14="http://schemas.microsoft.com/office/powerpoint/2010/main" spd="slow" advTm="16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14</a:t>
            </a:fld>
            <a:endParaRPr 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0"/>
            <a:ext cx="8512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following challenges must be addressed in order to use inexact-Newton methods for general nonlinear constraints 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2636" y="2400059"/>
            <a:ext cx="763904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Globalization: must avoid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stationary points that are not local minimizers, i.e. handle </a:t>
            </a:r>
            <a:r>
              <a:rPr kumimoji="1"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nonconvexity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Preconditioning: accelerate the convergence of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Krylov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iterative methods in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matrix-free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way.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7291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"/>
    </mc:Choice>
    <mc:Fallback xmlns="">
      <p:transition xmlns:p14="http://schemas.microsoft.com/office/powerpoint/2010/main" spd="slow" advTm="17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53228" y="1666004"/>
            <a:ext cx="7294926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Homotopy-Based Globalization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Matrix-free </a:t>
            </a:r>
            <a:r>
              <a:rPr lang="en-US" altLang="zh-CN" sz="3200" dirty="0" err="1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</a:t>
            </a:r>
            <a:endParaRPr lang="en-US" altLang="zh-CN" sz="3200" dirty="0" smtClean="0">
              <a:solidFill>
                <a:schemeClr val="bg1">
                  <a:lumMod val="85000"/>
                </a:schemeClr>
              </a:solidFill>
              <a:latin typeface="Times New Roman"/>
              <a:cs typeface="Times New Roman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Tests and Applications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Contributions and Recommendations</a:t>
            </a:r>
          </a:p>
        </p:txBody>
      </p:sp>
      <p:sp>
        <p:nvSpPr>
          <p:cNvPr id="6" name="矩形 5"/>
          <p:cNvSpPr/>
          <p:nvPr/>
        </p:nvSpPr>
        <p:spPr>
          <a:xfrm>
            <a:off x="965801" y="687861"/>
            <a:ext cx="1569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Outline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84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"/>
    </mc:Choice>
    <mc:Fallback xmlns="">
      <p:transition xmlns:p14="http://schemas.microsoft.com/office/powerpoint/2010/main" spd="slow" advTm="25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74149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homotopy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map defines a solution path from an easy-to-obtain solution to the desired solution</a:t>
            </a:r>
            <a:endParaRPr lang="zh-CN" altLang="en-US" sz="2800" dirty="0"/>
          </a:p>
        </p:txBody>
      </p:sp>
      <p:pic>
        <p:nvPicPr>
          <p:cNvPr id="2" name="图片 1" descr="path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97" y="3421685"/>
            <a:ext cx="6147713" cy="2561547"/>
          </a:xfrm>
          <a:prstGeom prst="rect">
            <a:avLst/>
          </a:prstGeom>
        </p:spPr>
      </p:pic>
      <p:pic>
        <p:nvPicPr>
          <p:cNvPr id="6" name="图片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107" y="1385710"/>
            <a:ext cx="2702327" cy="43821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69896" y="1320243"/>
            <a:ext cx="2816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The desired problem: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569896" y="1876057"/>
            <a:ext cx="2475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The easy problem:</a:t>
            </a:r>
            <a:endParaRPr lang="zh-CN" altLang="en-US" dirty="0"/>
          </a:p>
        </p:txBody>
      </p:sp>
      <p:pic>
        <p:nvPicPr>
          <p:cNvPr id="12" name="图片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29" y="2730767"/>
            <a:ext cx="7449429" cy="297656"/>
          </a:xfrm>
          <a:prstGeom prst="rect">
            <a:avLst/>
          </a:prstGeom>
        </p:spPr>
      </p:pic>
      <p:sp>
        <p:nvSpPr>
          <p:cNvPr id="13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16</a:t>
            </a:fld>
            <a:endParaRPr lang="en-US" dirty="0"/>
          </a:p>
        </p:txBody>
      </p:sp>
      <p:pic>
        <p:nvPicPr>
          <p:cNvPr id="3" name="图片 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107" y="1846174"/>
            <a:ext cx="2205139" cy="60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2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"/>
    </mc:Choice>
    <mc:Fallback xmlns="">
      <p:transition xmlns:p14="http://schemas.microsoft.com/office/powerpoint/2010/main" spd="slow" advTm="23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17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74149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For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constrained optimization we use the following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convex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homotopy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</a:t>
            </a:r>
            <a:endParaRPr lang="zh-CN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70" y="4267662"/>
            <a:ext cx="7490396" cy="1595046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87516" y="3576180"/>
            <a:ext cx="74149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Jacobian of the Homotopy function is</a:t>
            </a:r>
            <a:endParaRPr lang="zh-CN" altLang="en-US" sz="2400" dirty="0"/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630" y="1406991"/>
            <a:ext cx="5633370" cy="179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6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3"/>
    </mc:Choice>
    <mc:Fallback xmlns="">
      <p:transition xmlns:p14="http://schemas.microsoft.com/office/powerpoint/2010/main" spd="slow" advTm="141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18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767165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predictor-corrector algorithm is used to trace the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homotopy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zero-curve</a:t>
            </a:r>
            <a:endParaRPr lang="zh-CN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8" name="图片 7" descr="exact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564" y="1378301"/>
            <a:ext cx="5521313" cy="3574258"/>
          </a:xfrm>
          <a:prstGeom prst="rect">
            <a:avLst/>
          </a:prstGeom>
        </p:spPr>
      </p:pic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656" y="5465646"/>
            <a:ext cx="4866663" cy="31494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76940" y="5333869"/>
            <a:ext cx="24617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 predictor step:</a:t>
            </a:r>
            <a:endParaRPr lang="zh-CN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779931" y="5795534"/>
            <a:ext cx="24587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 corrector step:</a:t>
            </a:r>
            <a:endParaRPr lang="zh-CN" altLang="en-US" sz="2400" dirty="0"/>
          </a:p>
        </p:txBody>
      </p:sp>
      <p:pic>
        <p:nvPicPr>
          <p:cNvPr id="15" name="图片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656" y="5944899"/>
            <a:ext cx="2223394" cy="28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79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xmlns:p14="http://schemas.microsoft.com/office/powerpoint/2010/main" spd="slow" advTm="7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19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842433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95959"/>
                </a:solidFill>
                <a:latin typeface="Times New Roman"/>
                <a:cs typeface="Times New Roman"/>
              </a:rPr>
              <a:t>In practice, the predictor and corrector steps use inexact solves</a:t>
            </a:r>
            <a:endParaRPr lang="zh-CN" altLang="en-US" sz="28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6" name="图片 5" descr="inexact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164" y="1378302"/>
            <a:ext cx="5549595" cy="359256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8710" y="5333869"/>
            <a:ext cx="24617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 predictor step: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331701" y="5795534"/>
            <a:ext cx="24587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 corrector step:</a:t>
            </a:r>
            <a:endParaRPr lang="zh-CN" altLang="en-US" sz="2400" dirty="0"/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648" y="5474055"/>
            <a:ext cx="5803152" cy="276655"/>
          </a:xfrm>
          <a:prstGeom prst="rect">
            <a:avLst/>
          </a:prstGeom>
        </p:spPr>
      </p:pic>
      <p:pic>
        <p:nvPicPr>
          <p:cNvPr id="3" name="图片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649" y="5947442"/>
            <a:ext cx="4087240" cy="25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53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"/>
    </mc:Choice>
    <mc:Fallback xmlns="">
      <p:transition xmlns:p14="http://schemas.microsoft.com/office/powerpoint/2010/main" spd="slow" advTm="40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53228" y="1666004"/>
            <a:ext cx="7294926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Homotopy-Based Globalization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Matrix-free </a:t>
            </a:r>
            <a:r>
              <a:rPr lang="en-US" altLang="zh-CN" sz="3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endParaRPr lang="en-US" altLang="zh-CN" sz="32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and Applications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Contributions and Recommendations</a:t>
            </a:r>
          </a:p>
        </p:txBody>
      </p:sp>
      <p:sp>
        <p:nvSpPr>
          <p:cNvPr id="6" name="矩形 5"/>
          <p:cNvSpPr/>
          <p:nvPr/>
        </p:nvSpPr>
        <p:spPr>
          <a:xfrm>
            <a:off x="965801" y="687861"/>
            <a:ext cx="1569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Outline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01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10"/>
    </mc:Choice>
    <mc:Fallback xmlns="">
      <p:transition xmlns:p14="http://schemas.microsoft.com/office/powerpoint/2010/main" spd="slow" advTm="3561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20</a:t>
            </a:fld>
            <a:endParaRPr lang="en-US" dirty="0"/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845670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tangent linear problem in the predictor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 involves several steps: </a:t>
            </a:r>
            <a:endParaRPr lang="zh-CN" altLang="en-US" sz="2800" dirty="0"/>
          </a:p>
        </p:txBody>
      </p:sp>
      <p:pic>
        <p:nvPicPr>
          <p:cNvPr id="7" name="图片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441" y="1891290"/>
            <a:ext cx="6349280" cy="30269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6377" y="1262415"/>
            <a:ext cx="32489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1. Inexact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Krylov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solve: 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504308" y="2469509"/>
            <a:ext cx="5681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2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. The tangent direction      is obtained from    </a:t>
            </a:r>
            <a:endParaRPr lang="zh-CN" altLang="en-US" sz="2400" dirty="0"/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152" y="3125372"/>
            <a:ext cx="2695004" cy="690274"/>
          </a:xfrm>
          <a:prstGeom prst="rect">
            <a:avLst/>
          </a:prstGeom>
        </p:spPr>
      </p:pic>
      <p:pic>
        <p:nvPicPr>
          <p:cNvPr id="12" name="图片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596" y="4764152"/>
            <a:ext cx="2651577" cy="674524"/>
          </a:xfrm>
          <a:prstGeom prst="rect">
            <a:avLst/>
          </a:prstGeom>
        </p:spPr>
      </p:pic>
      <p:pic>
        <p:nvPicPr>
          <p:cNvPr id="13" name="图片 12" descr="latex-imag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99" r="90167" b="20345"/>
          <a:stretch/>
        </p:blipFill>
        <p:spPr>
          <a:xfrm>
            <a:off x="3625848" y="2563762"/>
            <a:ext cx="308537" cy="41835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08748" y="3966614"/>
            <a:ext cx="7575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3.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he predictor point is calculated as follows:</a:t>
            </a:r>
            <a:endParaRPr lang="zh-CN" altLang="en-US" sz="2400" dirty="0"/>
          </a:p>
        </p:txBody>
      </p:sp>
      <p:sp>
        <p:nvSpPr>
          <p:cNvPr id="17" name="矩形 1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18" name="图片 17" descr="inexact_pc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366" y="4622283"/>
            <a:ext cx="2400520" cy="155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9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1"/>
    </mc:Choice>
    <mc:Fallback xmlns="">
      <p:transition xmlns:p14="http://schemas.microsoft.com/office/powerpoint/2010/main" spd="slow" advTm="2270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21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79592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95959"/>
                </a:solidFill>
                <a:latin typeface="Times New Roman"/>
                <a:cs typeface="Times New Roman"/>
              </a:rPr>
              <a:t>The step-size is controlled adaptively to help keep the predictor close to the zero curve</a:t>
            </a:r>
            <a:endParaRPr lang="zh-CN" altLang="en-US" sz="28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473" y="2795498"/>
            <a:ext cx="4889974" cy="585183"/>
          </a:xfrm>
          <a:prstGeom prst="rect">
            <a:avLst/>
          </a:prstGeom>
        </p:spPr>
      </p:pic>
      <p:pic>
        <p:nvPicPr>
          <p:cNvPr id="10" name="图片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204" y="2079762"/>
            <a:ext cx="3607552" cy="62521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92865" y="1467122"/>
            <a:ext cx="2428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Initial parameters:</a:t>
            </a:r>
            <a:endParaRPr lang="zh-CN" altLang="en-US" sz="2400" dirty="0"/>
          </a:p>
        </p:txBody>
      </p:sp>
      <p:pic>
        <p:nvPicPr>
          <p:cNvPr id="13" name="图片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473" y="1589728"/>
            <a:ext cx="1702411" cy="298527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92865" y="2133802"/>
            <a:ext cx="2428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Step-size factor:</a:t>
            </a:r>
            <a:endParaRPr lang="zh-CN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702602" y="2795498"/>
            <a:ext cx="2428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Step-size:</a:t>
            </a:r>
            <a:endParaRPr lang="zh-CN" altLang="en-US" sz="2400" dirty="0"/>
          </a:p>
        </p:txBody>
      </p:sp>
      <p:pic>
        <p:nvPicPr>
          <p:cNvPr id="16" name="图片 15" descr="inexact_pc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574" y="3782493"/>
            <a:ext cx="3297834" cy="213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20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"/>
    </mc:Choice>
    <mc:Fallback xmlns="">
      <p:transition xmlns:p14="http://schemas.microsoft.com/office/powerpoint/2010/main" spd="slow" advTm="29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22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79592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slack variables and inequality multipliers must be safeguarded</a:t>
            </a:r>
            <a:endParaRPr lang="zh-CN" altLang="en-US" sz="2800" dirty="0"/>
          </a:p>
        </p:txBody>
      </p:sp>
      <p:pic>
        <p:nvPicPr>
          <p:cNvPr id="6" name="图片 5" descr="inexact_p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769" y="3468535"/>
            <a:ext cx="3679319" cy="2381832"/>
          </a:xfrm>
          <a:prstGeom prst="rect">
            <a:avLst/>
          </a:prstGeom>
        </p:spPr>
      </p:pic>
      <p:pic>
        <p:nvPicPr>
          <p:cNvPr id="8" name="图片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405" y="1437420"/>
            <a:ext cx="4765577" cy="31341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00574" y="1365764"/>
            <a:ext cx="195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Slack Variable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800574" y="2605251"/>
            <a:ext cx="31820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Inequality Multipliers</a:t>
            </a:r>
            <a:endParaRPr lang="zh-CN" altLang="en-US" sz="2400" dirty="0"/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138" y="1945626"/>
            <a:ext cx="2074051" cy="339557"/>
          </a:xfrm>
          <a:prstGeom prst="rect">
            <a:avLst/>
          </a:prstGeom>
        </p:spPr>
      </p:pic>
      <p:pic>
        <p:nvPicPr>
          <p:cNvPr id="12" name="图片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220" y="2715332"/>
            <a:ext cx="2030040" cy="31105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213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5"/>
    </mc:Choice>
    <mc:Fallback xmlns="">
      <p:transition xmlns:p14="http://schemas.microsoft.com/office/powerpoint/2010/main" spd="slow" advTm="337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Experiment 1: Sphere Problem </a:t>
            </a:r>
            <a:endParaRPr lang="zh-CN" altLang="en-US" sz="2800" dirty="0"/>
          </a:p>
        </p:txBody>
      </p:sp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04" y="1617498"/>
            <a:ext cx="3347366" cy="803368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04786" y="3267666"/>
            <a:ext cx="200289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True Solution:  </a:t>
            </a:r>
            <a:endParaRPr lang="zh-CN" altLang="en-US" sz="2400" dirty="0"/>
          </a:p>
        </p:txBody>
      </p:sp>
      <p:pic>
        <p:nvPicPr>
          <p:cNvPr id="11" name="图片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763" y="3306448"/>
            <a:ext cx="1648994" cy="31445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104786" y="4183757"/>
            <a:ext cx="26109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Local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Maximizer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</a:t>
            </a:r>
            <a:endParaRPr lang="zh-CN" altLang="en-US" sz="2400" dirty="0"/>
          </a:p>
        </p:txBody>
      </p:sp>
      <p:pic>
        <p:nvPicPr>
          <p:cNvPr id="14" name="图片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979" y="4245845"/>
            <a:ext cx="1048036" cy="328011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104786" y="1460248"/>
            <a:ext cx="3232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Problem Formulation:</a:t>
            </a:r>
            <a:endParaRPr lang="zh-CN" altLang="en-US" sz="2400" dirty="0"/>
          </a:p>
        </p:txBody>
      </p:sp>
      <p:sp>
        <p:nvSpPr>
          <p:cNvPr id="18" name="矩形 1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2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15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"/>
    </mc:Choice>
    <mc:Fallback xmlns="">
      <p:transition xmlns:p14="http://schemas.microsoft.com/office/powerpoint/2010/main" spd="slow" advTm="44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24</a:t>
            </a:fld>
            <a:endParaRPr lang="en-US" dirty="0"/>
          </a:p>
        </p:txBody>
      </p:sp>
      <p:pic>
        <p:nvPicPr>
          <p:cNvPr id="5" name="图片 4" descr="100_startingPoint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9" t="12558" r="3905" b="6549"/>
          <a:stretch/>
        </p:blipFill>
        <p:spPr>
          <a:xfrm>
            <a:off x="175652" y="2391645"/>
            <a:ext cx="4039980" cy="3640522"/>
          </a:xfrm>
          <a:prstGeom prst="rect">
            <a:avLst/>
          </a:prstGeom>
        </p:spPr>
      </p:pic>
      <p:pic>
        <p:nvPicPr>
          <p:cNvPr id="6" name="图片 5" descr="100_endingPoint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1" t="12558" r="4356" b="6550"/>
          <a:stretch/>
        </p:blipFill>
        <p:spPr>
          <a:xfrm>
            <a:off x="4553421" y="2391644"/>
            <a:ext cx="4133379" cy="369428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Experiment 1: Sphere Problem </a:t>
            </a:r>
            <a:endParaRPr lang="zh-CN" altLang="en-US" sz="2800" dirty="0"/>
          </a:p>
        </p:txBody>
      </p:sp>
      <p:sp>
        <p:nvSpPr>
          <p:cNvPr id="12" name="矩形 11"/>
          <p:cNvSpPr/>
          <p:nvPr/>
        </p:nvSpPr>
        <p:spPr>
          <a:xfrm>
            <a:off x="486376" y="730641"/>
            <a:ext cx="820042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initial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guesses were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generated by adding Gaussian perturbations,                               , to each coordinate of              </a:t>
            </a:r>
            <a:endParaRPr lang="zh-CN" altLang="en-US" sz="2400" dirty="0"/>
          </a:p>
        </p:txBody>
      </p:sp>
      <p:pic>
        <p:nvPicPr>
          <p:cNvPr id="13" name="图片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812" y="1529793"/>
            <a:ext cx="2101609" cy="325155"/>
          </a:xfrm>
          <a:prstGeom prst="rect">
            <a:avLst/>
          </a:prstGeom>
        </p:spPr>
      </p:pic>
      <p:pic>
        <p:nvPicPr>
          <p:cNvPr id="14" name="图片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059" y="1503995"/>
            <a:ext cx="1038908" cy="32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2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1"/>
    </mc:Choice>
    <mc:Fallback xmlns="">
      <p:transition xmlns:p14="http://schemas.microsoft.com/office/powerpoint/2010/main" spd="slow" advTm="436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25</a:t>
            </a:fld>
            <a:endParaRPr lang="en-US" dirty="0"/>
          </a:p>
        </p:txBody>
      </p:sp>
      <p:pic>
        <p:nvPicPr>
          <p:cNvPr id="7" name="图片 6" descr="1000_startingPoint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3" t="14076" r="3905" b="8726"/>
          <a:stretch/>
        </p:blipFill>
        <p:spPr>
          <a:xfrm>
            <a:off x="183604" y="2188617"/>
            <a:ext cx="4180655" cy="3765729"/>
          </a:xfrm>
          <a:prstGeom prst="rect">
            <a:avLst/>
          </a:prstGeom>
        </p:spPr>
      </p:pic>
      <p:pic>
        <p:nvPicPr>
          <p:cNvPr id="8" name="图片 7" descr="1000_endingPoint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9" t="14076" r="5117" b="8726"/>
          <a:stretch/>
        </p:blipFill>
        <p:spPr>
          <a:xfrm>
            <a:off x="4675026" y="2175107"/>
            <a:ext cx="4175097" cy="365057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Experiment 1: Sphere Problem </a:t>
            </a:r>
            <a:endParaRPr lang="zh-CN" altLang="en-US" sz="2800" dirty="0"/>
          </a:p>
        </p:txBody>
      </p:sp>
      <p:sp>
        <p:nvSpPr>
          <p:cNvPr id="12" name="矩形 11"/>
          <p:cNvSpPr/>
          <p:nvPr/>
        </p:nvSpPr>
        <p:spPr>
          <a:xfrm>
            <a:off x="486376" y="730641"/>
            <a:ext cx="820042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As a second test,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initial guesses were generated by standard normal distribution around the origin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3141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0"/>
    </mc:Choice>
    <mc:Fallback xmlns="">
      <p:transition xmlns:p14="http://schemas.microsoft.com/office/powerpoint/2010/main" spd="slow" advTm="234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26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Experiment 2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Non-convex Problem </a:t>
            </a:r>
            <a:endParaRPr lang="zh-CN" altLang="en-US" sz="2800" dirty="0"/>
          </a:p>
        </p:txBody>
      </p:sp>
      <p:pic>
        <p:nvPicPr>
          <p:cNvPr id="6" name="图片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762" y="1377479"/>
            <a:ext cx="4756147" cy="916258"/>
          </a:xfrm>
          <a:prstGeom prst="rect">
            <a:avLst/>
          </a:prstGeom>
        </p:spPr>
      </p:pic>
      <p:grpSp>
        <p:nvGrpSpPr>
          <p:cNvPr id="9" name="组 8"/>
          <p:cNvGrpSpPr/>
          <p:nvPr/>
        </p:nvGrpSpPr>
        <p:grpSpPr>
          <a:xfrm>
            <a:off x="5410668" y="4183835"/>
            <a:ext cx="3053274" cy="2099301"/>
            <a:chOff x="5087040" y="1032048"/>
            <a:chExt cx="3712064" cy="2501321"/>
          </a:xfrm>
        </p:grpSpPr>
        <p:grpSp>
          <p:nvGrpSpPr>
            <p:cNvPr id="10" name="组 9"/>
            <p:cNvGrpSpPr/>
            <p:nvPr/>
          </p:nvGrpSpPr>
          <p:grpSpPr>
            <a:xfrm>
              <a:off x="5087040" y="1032048"/>
              <a:ext cx="1810559" cy="1627360"/>
              <a:chOff x="4928561" y="1290218"/>
              <a:chExt cx="1810559" cy="1627360"/>
            </a:xfrm>
          </p:grpSpPr>
          <p:cxnSp>
            <p:nvCxnSpPr>
              <p:cNvPr id="24" name="直线箭头连接符 23"/>
              <p:cNvCxnSpPr/>
              <p:nvPr/>
            </p:nvCxnSpPr>
            <p:spPr>
              <a:xfrm>
                <a:off x="4928561" y="2588776"/>
                <a:ext cx="1810559" cy="0"/>
              </a:xfrm>
              <a:prstGeom prst="straightConnector1">
                <a:avLst/>
              </a:prstGeom>
              <a:ln w="28575" cmpd="sng">
                <a:headEnd type="none"/>
                <a:tailEnd type="triangl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线箭头连接符 24"/>
              <p:cNvCxnSpPr/>
              <p:nvPr/>
            </p:nvCxnSpPr>
            <p:spPr>
              <a:xfrm flipV="1">
                <a:off x="5821675" y="1526631"/>
                <a:ext cx="0" cy="1378014"/>
              </a:xfrm>
              <a:prstGeom prst="straightConnector1">
                <a:avLst/>
              </a:prstGeom>
              <a:ln w="19050" cmpd="sng">
                <a:headEnd type="none"/>
                <a:tailEnd type="triangl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6" name="组 25"/>
              <p:cNvGrpSpPr/>
              <p:nvPr/>
            </p:nvGrpSpPr>
            <p:grpSpPr>
              <a:xfrm rot="10800000">
                <a:off x="5087040" y="1829334"/>
                <a:ext cx="1454260" cy="756558"/>
                <a:chOff x="5126975" y="2264537"/>
                <a:chExt cx="1454260" cy="756558"/>
              </a:xfrm>
            </p:grpSpPr>
            <p:sp>
              <p:nvSpPr>
                <p:cNvPr id="34" name="任意形状 33"/>
                <p:cNvSpPr/>
                <p:nvPr/>
              </p:nvSpPr>
              <p:spPr>
                <a:xfrm>
                  <a:off x="5827129" y="2264537"/>
                  <a:ext cx="754106" cy="756558"/>
                </a:xfrm>
                <a:custGeom>
                  <a:avLst/>
                  <a:gdLst>
                    <a:gd name="connsiteX0" fmla="*/ 0 w 2641600"/>
                    <a:gd name="connsiteY0" fmla="*/ 0 h 1046480"/>
                    <a:gd name="connsiteX1" fmla="*/ 1473200 w 2641600"/>
                    <a:gd name="connsiteY1" fmla="*/ 10160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0" fmla="*/ 0 w 2667000"/>
                    <a:gd name="connsiteY0" fmla="*/ 0 h 1681480"/>
                    <a:gd name="connsiteX1" fmla="*/ 1439333 w 2667000"/>
                    <a:gd name="connsiteY1" fmla="*/ 306493 h 1681480"/>
                    <a:gd name="connsiteX2" fmla="*/ 2667000 w 2667000"/>
                    <a:gd name="connsiteY2" fmla="*/ 1681480 h 1681480"/>
                    <a:gd name="connsiteX0" fmla="*/ 0 w 2667000"/>
                    <a:gd name="connsiteY0" fmla="*/ 0 h 1681480"/>
                    <a:gd name="connsiteX1" fmla="*/ 1439333 w 2667000"/>
                    <a:gd name="connsiteY1" fmla="*/ 306493 h 1681480"/>
                    <a:gd name="connsiteX2" fmla="*/ 2667000 w 2667000"/>
                    <a:gd name="connsiteY2" fmla="*/ 1681480 h 1681480"/>
                    <a:gd name="connsiteX0" fmla="*/ 0 w 2635250"/>
                    <a:gd name="connsiteY0" fmla="*/ 0 h 1878330"/>
                    <a:gd name="connsiteX1" fmla="*/ 1407583 w 2635250"/>
                    <a:gd name="connsiteY1" fmla="*/ 50334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459015"/>
                    <a:gd name="connsiteY0" fmla="*/ 0 h 1984651"/>
                    <a:gd name="connsiteX1" fmla="*/ 1515533 w 2459015"/>
                    <a:gd name="connsiteY1" fmla="*/ 547793 h 1984651"/>
                    <a:gd name="connsiteX2" fmla="*/ 2459015 w 2459015"/>
                    <a:gd name="connsiteY2" fmla="*/ 1984651 h 1984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459015" h="1984651">
                      <a:moveTo>
                        <a:pt x="0" y="0"/>
                      </a:moveTo>
                      <a:cubicBezTo>
                        <a:pt x="666045" y="47131"/>
                        <a:pt x="1025525" y="196638"/>
                        <a:pt x="1515533" y="547793"/>
                      </a:cubicBezTo>
                      <a:cubicBezTo>
                        <a:pt x="2005541" y="898948"/>
                        <a:pt x="2290518" y="1384343"/>
                        <a:pt x="2459015" y="1984651"/>
                      </a:cubicBezTo>
                    </a:path>
                  </a:pathLst>
                </a:custGeom>
                <a:ln w="28575" cmpd="sng">
                  <a:solidFill>
                    <a:srgbClr val="FF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35" name="任意形状 34"/>
                <p:cNvSpPr/>
                <p:nvPr/>
              </p:nvSpPr>
              <p:spPr>
                <a:xfrm rot="16200000">
                  <a:off x="5101979" y="2289533"/>
                  <a:ext cx="740164" cy="690171"/>
                </a:xfrm>
                <a:custGeom>
                  <a:avLst/>
                  <a:gdLst>
                    <a:gd name="connsiteX0" fmla="*/ 0 w 2641600"/>
                    <a:gd name="connsiteY0" fmla="*/ 0 h 1046480"/>
                    <a:gd name="connsiteX1" fmla="*/ 1473200 w 2641600"/>
                    <a:gd name="connsiteY1" fmla="*/ 10160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3" fmla="*/ 2529840 w 2641600"/>
                    <a:gd name="connsiteY3" fmla="*/ 96520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0" fmla="*/ 0 w 2641600"/>
                    <a:gd name="connsiteY0" fmla="*/ 0 h 1046480"/>
                    <a:gd name="connsiteX1" fmla="*/ 1439333 w 2641600"/>
                    <a:gd name="connsiteY1" fmla="*/ 306493 h 1046480"/>
                    <a:gd name="connsiteX2" fmla="*/ 2641600 w 2641600"/>
                    <a:gd name="connsiteY2" fmla="*/ 1046480 h 1046480"/>
                    <a:gd name="connsiteX0" fmla="*/ 0 w 2667000"/>
                    <a:gd name="connsiteY0" fmla="*/ 0 h 1681480"/>
                    <a:gd name="connsiteX1" fmla="*/ 1439333 w 2667000"/>
                    <a:gd name="connsiteY1" fmla="*/ 306493 h 1681480"/>
                    <a:gd name="connsiteX2" fmla="*/ 2667000 w 2667000"/>
                    <a:gd name="connsiteY2" fmla="*/ 1681480 h 1681480"/>
                    <a:gd name="connsiteX0" fmla="*/ 0 w 2667000"/>
                    <a:gd name="connsiteY0" fmla="*/ 0 h 1681480"/>
                    <a:gd name="connsiteX1" fmla="*/ 1439333 w 2667000"/>
                    <a:gd name="connsiteY1" fmla="*/ 306493 h 1681480"/>
                    <a:gd name="connsiteX2" fmla="*/ 2667000 w 2667000"/>
                    <a:gd name="connsiteY2" fmla="*/ 1681480 h 1681480"/>
                    <a:gd name="connsiteX0" fmla="*/ 0 w 2635250"/>
                    <a:gd name="connsiteY0" fmla="*/ 0 h 1878330"/>
                    <a:gd name="connsiteX1" fmla="*/ 1407583 w 2635250"/>
                    <a:gd name="connsiteY1" fmla="*/ 50334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635250"/>
                    <a:gd name="connsiteY0" fmla="*/ 0 h 1878330"/>
                    <a:gd name="connsiteX1" fmla="*/ 1515533 w 2635250"/>
                    <a:gd name="connsiteY1" fmla="*/ 547793 h 1878330"/>
                    <a:gd name="connsiteX2" fmla="*/ 2635250 w 2635250"/>
                    <a:gd name="connsiteY2" fmla="*/ 1878330 h 1878330"/>
                    <a:gd name="connsiteX0" fmla="*/ 0 w 2503017"/>
                    <a:gd name="connsiteY0" fmla="*/ 0 h 1917398"/>
                    <a:gd name="connsiteX1" fmla="*/ 1515533 w 2503017"/>
                    <a:gd name="connsiteY1" fmla="*/ 547793 h 1917398"/>
                    <a:gd name="connsiteX2" fmla="*/ 2503017 w 2503017"/>
                    <a:gd name="connsiteY2" fmla="*/ 1917398 h 1917398"/>
                    <a:gd name="connsiteX0" fmla="*/ 0 w 2503017"/>
                    <a:gd name="connsiteY0" fmla="*/ 0 h 1917398"/>
                    <a:gd name="connsiteX1" fmla="*/ 1515533 w 2503017"/>
                    <a:gd name="connsiteY1" fmla="*/ 547793 h 1917398"/>
                    <a:gd name="connsiteX2" fmla="*/ 2503017 w 2503017"/>
                    <a:gd name="connsiteY2" fmla="*/ 1917398 h 1917398"/>
                    <a:gd name="connsiteX0" fmla="*/ 0 w 2503017"/>
                    <a:gd name="connsiteY0" fmla="*/ 0 h 1917398"/>
                    <a:gd name="connsiteX1" fmla="*/ 1559612 w 2503017"/>
                    <a:gd name="connsiteY1" fmla="*/ 391527 h 1917398"/>
                    <a:gd name="connsiteX2" fmla="*/ 2503017 w 2503017"/>
                    <a:gd name="connsiteY2" fmla="*/ 1917398 h 1917398"/>
                    <a:gd name="connsiteX0" fmla="*/ 0 w 2414861"/>
                    <a:gd name="connsiteY0" fmla="*/ 0 h 1995531"/>
                    <a:gd name="connsiteX1" fmla="*/ 1471456 w 2414861"/>
                    <a:gd name="connsiteY1" fmla="*/ 469660 h 1995531"/>
                    <a:gd name="connsiteX2" fmla="*/ 2414861 w 2414861"/>
                    <a:gd name="connsiteY2" fmla="*/ 1995531 h 1995531"/>
                    <a:gd name="connsiteX0" fmla="*/ 0 w 2414861"/>
                    <a:gd name="connsiteY0" fmla="*/ 0 h 1995531"/>
                    <a:gd name="connsiteX1" fmla="*/ 1559611 w 2414861"/>
                    <a:gd name="connsiteY1" fmla="*/ 625937 h 1995531"/>
                    <a:gd name="connsiteX2" fmla="*/ 2414861 w 2414861"/>
                    <a:gd name="connsiteY2" fmla="*/ 1995531 h 1995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414861" h="1995531">
                      <a:moveTo>
                        <a:pt x="0" y="0"/>
                      </a:moveTo>
                      <a:cubicBezTo>
                        <a:pt x="666045" y="47131"/>
                        <a:pt x="1069603" y="274782"/>
                        <a:pt x="1559611" y="625937"/>
                      </a:cubicBezTo>
                      <a:cubicBezTo>
                        <a:pt x="2049619" y="977092"/>
                        <a:pt x="2290513" y="1352531"/>
                        <a:pt x="2414861" y="1995531"/>
                      </a:cubicBezTo>
                    </a:path>
                  </a:pathLst>
                </a:custGeom>
                <a:ln w="28575" cmpd="sng">
                  <a:solidFill>
                    <a:srgbClr val="FF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srgbClr val="FF0000"/>
                    </a:solidFill>
                  </a:endParaRPr>
                </a:p>
              </p:txBody>
            </p:sp>
          </p:grpSp>
          <p:cxnSp>
            <p:nvCxnSpPr>
              <p:cNvPr id="27" name="直线箭头连接符 26"/>
              <p:cNvCxnSpPr/>
              <p:nvPr/>
            </p:nvCxnSpPr>
            <p:spPr>
              <a:xfrm flipV="1">
                <a:off x="5160483" y="2111742"/>
                <a:ext cx="0" cy="477034"/>
              </a:xfrm>
              <a:prstGeom prst="straightConnector1">
                <a:avLst/>
              </a:prstGeom>
              <a:ln w="19050" cmpd="sng">
                <a:solidFill>
                  <a:srgbClr val="000000"/>
                </a:solidFill>
                <a:prstDash val="sysDash"/>
                <a:headEnd type="none"/>
                <a:tailEnd type="non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线箭头连接符 27"/>
              <p:cNvCxnSpPr/>
              <p:nvPr/>
            </p:nvCxnSpPr>
            <p:spPr>
              <a:xfrm flipV="1">
                <a:off x="6499152" y="2108858"/>
                <a:ext cx="0" cy="477034"/>
              </a:xfrm>
              <a:prstGeom prst="straightConnector1">
                <a:avLst/>
              </a:prstGeom>
              <a:ln w="19050" cmpd="sng">
                <a:solidFill>
                  <a:srgbClr val="000000"/>
                </a:solidFill>
                <a:prstDash val="sysDash"/>
                <a:headEnd type="none"/>
                <a:tailEnd type="non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文本框 28"/>
              <p:cNvSpPr txBox="1"/>
              <p:nvPr/>
            </p:nvSpPr>
            <p:spPr>
              <a:xfrm>
                <a:off x="4969097" y="2540126"/>
                <a:ext cx="3769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-1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6344098" y="2543066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5837049" y="2548246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>
                    <a:latin typeface="Times New Roman"/>
                    <a:cs typeface="Times New Roman"/>
                  </a:rPr>
                  <a:t>0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32" name="五角星 31"/>
              <p:cNvSpPr/>
              <p:nvPr/>
            </p:nvSpPr>
            <p:spPr>
              <a:xfrm>
                <a:off x="5705714" y="2467233"/>
                <a:ext cx="231921" cy="189045"/>
              </a:xfrm>
              <a:prstGeom prst="star5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rgbClr val="FF0000"/>
                    </a:solidFill>
                  </a:ln>
                  <a:solidFill>
                    <a:schemeClr val="accent2"/>
                  </a:solidFill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5937635" y="1290218"/>
                <a:ext cx="7765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Q</a:t>
                </a:r>
                <a:r>
                  <a:rPr kumimoji="1" lang="en-US" altLang="zh-CN" baseline="-25000" dirty="0" smtClean="0">
                    <a:latin typeface="Times New Roman"/>
                    <a:cs typeface="Times New Roman"/>
                  </a:rPr>
                  <a:t>i</a:t>
                </a:r>
                <a:r>
                  <a:rPr kumimoji="1" lang="en-US" altLang="zh-CN" dirty="0" smtClean="0">
                    <a:latin typeface="Times New Roman"/>
                    <a:cs typeface="Times New Roman"/>
                  </a:rPr>
                  <a:t> = 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1" name="组 10"/>
            <p:cNvGrpSpPr/>
            <p:nvPr/>
          </p:nvGrpSpPr>
          <p:grpSpPr>
            <a:xfrm>
              <a:off x="6988545" y="1853572"/>
              <a:ext cx="1810559" cy="1679797"/>
              <a:chOff x="7089246" y="2111742"/>
              <a:chExt cx="1810559" cy="1679797"/>
            </a:xfrm>
          </p:grpSpPr>
          <p:sp>
            <p:nvSpPr>
              <p:cNvPr id="12" name="任意形状 11"/>
              <p:cNvSpPr/>
              <p:nvPr/>
            </p:nvSpPr>
            <p:spPr>
              <a:xfrm>
                <a:off x="7987814" y="2585893"/>
                <a:ext cx="754106" cy="756558"/>
              </a:xfrm>
              <a:custGeom>
                <a:avLst/>
                <a:gdLst>
                  <a:gd name="connsiteX0" fmla="*/ 0 w 2641600"/>
                  <a:gd name="connsiteY0" fmla="*/ 0 h 1046480"/>
                  <a:gd name="connsiteX1" fmla="*/ 1473200 w 2641600"/>
                  <a:gd name="connsiteY1" fmla="*/ 10160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0" fmla="*/ 0 w 2667000"/>
                  <a:gd name="connsiteY0" fmla="*/ 0 h 1681480"/>
                  <a:gd name="connsiteX1" fmla="*/ 1439333 w 2667000"/>
                  <a:gd name="connsiteY1" fmla="*/ 306493 h 1681480"/>
                  <a:gd name="connsiteX2" fmla="*/ 2667000 w 2667000"/>
                  <a:gd name="connsiteY2" fmla="*/ 1681480 h 1681480"/>
                  <a:gd name="connsiteX0" fmla="*/ 0 w 2667000"/>
                  <a:gd name="connsiteY0" fmla="*/ 0 h 1681480"/>
                  <a:gd name="connsiteX1" fmla="*/ 1439333 w 2667000"/>
                  <a:gd name="connsiteY1" fmla="*/ 306493 h 1681480"/>
                  <a:gd name="connsiteX2" fmla="*/ 2667000 w 2667000"/>
                  <a:gd name="connsiteY2" fmla="*/ 1681480 h 1681480"/>
                  <a:gd name="connsiteX0" fmla="*/ 0 w 2635250"/>
                  <a:gd name="connsiteY0" fmla="*/ 0 h 1878330"/>
                  <a:gd name="connsiteX1" fmla="*/ 1407583 w 2635250"/>
                  <a:gd name="connsiteY1" fmla="*/ 50334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459015"/>
                  <a:gd name="connsiteY0" fmla="*/ 0 h 1984651"/>
                  <a:gd name="connsiteX1" fmla="*/ 1515533 w 2459015"/>
                  <a:gd name="connsiteY1" fmla="*/ 547793 h 1984651"/>
                  <a:gd name="connsiteX2" fmla="*/ 2459015 w 2459015"/>
                  <a:gd name="connsiteY2" fmla="*/ 1984651 h 1984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59015" h="1984651">
                    <a:moveTo>
                      <a:pt x="0" y="0"/>
                    </a:moveTo>
                    <a:cubicBezTo>
                      <a:pt x="666045" y="47131"/>
                      <a:pt x="1025525" y="196638"/>
                      <a:pt x="1515533" y="547793"/>
                    </a:cubicBezTo>
                    <a:cubicBezTo>
                      <a:pt x="2005541" y="898948"/>
                      <a:pt x="2290518" y="1384343"/>
                      <a:pt x="2459015" y="1984651"/>
                    </a:cubicBezTo>
                  </a:path>
                </a:pathLst>
              </a:custGeom>
              <a:ln w="28575" cmpd="sng"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3" name="直线箭头连接符 12"/>
              <p:cNvCxnSpPr/>
              <p:nvPr/>
            </p:nvCxnSpPr>
            <p:spPr>
              <a:xfrm>
                <a:off x="7089246" y="2585892"/>
                <a:ext cx="1810559" cy="0"/>
              </a:xfrm>
              <a:prstGeom prst="straightConnector1">
                <a:avLst/>
              </a:prstGeom>
              <a:ln w="28575" cmpd="sng">
                <a:headEnd type="none"/>
                <a:tailEnd type="triangl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直线箭头连接符 13"/>
              <p:cNvCxnSpPr/>
              <p:nvPr/>
            </p:nvCxnSpPr>
            <p:spPr>
              <a:xfrm flipH="1" flipV="1">
                <a:off x="7982360" y="2111742"/>
                <a:ext cx="5454" cy="1310465"/>
              </a:xfrm>
              <a:prstGeom prst="straightConnector1">
                <a:avLst/>
              </a:prstGeom>
              <a:ln w="19050" cmpd="sng">
                <a:headEnd type="none"/>
                <a:tailEnd type="triangl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" name="任意形状 14"/>
              <p:cNvSpPr/>
              <p:nvPr/>
            </p:nvSpPr>
            <p:spPr>
              <a:xfrm rot="16200000">
                <a:off x="7262664" y="2610889"/>
                <a:ext cx="740164" cy="690171"/>
              </a:xfrm>
              <a:custGeom>
                <a:avLst/>
                <a:gdLst>
                  <a:gd name="connsiteX0" fmla="*/ 0 w 2641600"/>
                  <a:gd name="connsiteY0" fmla="*/ 0 h 1046480"/>
                  <a:gd name="connsiteX1" fmla="*/ 1473200 w 2641600"/>
                  <a:gd name="connsiteY1" fmla="*/ 10160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3" fmla="*/ 2529840 w 2641600"/>
                  <a:gd name="connsiteY3" fmla="*/ 96520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0" fmla="*/ 0 w 2641600"/>
                  <a:gd name="connsiteY0" fmla="*/ 0 h 1046480"/>
                  <a:gd name="connsiteX1" fmla="*/ 1439333 w 2641600"/>
                  <a:gd name="connsiteY1" fmla="*/ 306493 h 1046480"/>
                  <a:gd name="connsiteX2" fmla="*/ 2641600 w 2641600"/>
                  <a:gd name="connsiteY2" fmla="*/ 1046480 h 1046480"/>
                  <a:gd name="connsiteX0" fmla="*/ 0 w 2667000"/>
                  <a:gd name="connsiteY0" fmla="*/ 0 h 1681480"/>
                  <a:gd name="connsiteX1" fmla="*/ 1439333 w 2667000"/>
                  <a:gd name="connsiteY1" fmla="*/ 306493 h 1681480"/>
                  <a:gd name="connsiteX2" fmla="*/ 2667000 w 2667000"/>
                  <a:gd name="connsiteY2" fmla="*/ 1681480 h 1681480"/>
                  <a:gd name="connsiteX0" fmla="*/ 0 w 2667000"/>
                  <a:gd name="connsiteY0" fmla="*/ 0 h 1681480"/>
                  <a:gd name="connsiteX1" fmla="*/ 1439333 w 2667000"/>
                  <a:gd name="connsiteY1" fmla="*/ 306493 h 1681480"/>
                  <a:gd name="connsiteX2" fmla="*/ 2667000 w 2667000"/>
                  <a:gd name="connsiteY2" fmla="*/ 1681480 h 1681480"/>
                  <a:gd name="connsiteX0" fmla="*/ 0 w 2635250"/>
                  <a:gd name="connsiteY0" fmla="*/ 0 h 1878330"/>
                  <a:gd name="connsiteX1" fmla="*/ 1407583 w 2635250"/>
                  <a:gd name="connsiteY1" fmla="*/ 50334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635250"/>
                  <a:gd name="connsiteY0" fmla="*/ 0 h 1878330"/>
                  <a:gd name="connsiteX1" fmla="*/ 1515533 w 2635250"/>
                  <a:gd name="connsiteY1" fmla="*/ 547793 h 1878330"/>
                  <a:gd name="connsiteX2" fmla="*/ 2635250 w 2635250"/>
                  <a:gd name="connsiteY2" fmla="*/ 1878330 h 1878330"/>
                  <a:gd name="connsiteX0" fmla="*/ 0 w 2503017"/>
                  <a:gd name="connsiteY0" fmla="*/ 0 h 1917398"/>
                  <a:gd name="connsiteX1" fmla="*/ 1515533 w 2503017"/>
                  <a:gd name="connsiteY1" fmla="*/ 547793 h 1917398"/>
                  <a:gd name="connsiteX2" fmla="*/ 2503017 w 2503017"/>
                  <a:gd name="connsiteY2" fmla="*/ 1917398 h 1917398"/>
                  <a:gd name="connsiteX0" fmla="*/ 0 w 2503017"/>
                  <a:gd name="connsiteY0" fmla="*/ 0 h 1917398"/>
                  <a:gd name="connsiteX1" fmla="*/ 1515533 w 2503017"/>
                  <a:gd name="connsiteY1" fmla="*/ 547793 h 1917398"/>
                  <a:gd name="connsiteX2" fmla="*/ 2503017 w 2503017"/>
                  <a:gd name="connsiteY2" fmla="*/ 1917398 h 1917398"/>
                  <a:gd name="connsiteX0" fmla="*/ 0 w 2503017"/>
                  <a:gd name="connsiteY0" fmla="*/ 0 h 1917398"/>
                  <a:gd name="connsiteX1" fmla="*/ 1559612 w 2503017"/>
                  <a:gd name="connsiteY1" fmla="*/ 391527 h 1917398"/>
                  <a:gd name="connsiteX2" fmla="*/ 2503017 w 2503017"/>
                  <a:gd name="connsiteY2" fmla="*/ 1917398 h 1917398"/>
                  <a:gd name="connsiteX0" fmla="*/ 0 w 2414861"/>
                  <a:gd name="connsiteY0" fmla="*/ 0 h 1995531"/>
                  <a:gd name="connsiteX1" fmla="*/ 1471456 w 2414861"/>
                  <a:gd name="connsiteY1" fmla="*/ 469660 h 1995531"/>
                  <a:gd name="connsiteX2" fmla="*/ 2414861 w 2414861"/>
                  <a:gd name="connsiteY2" fmla="*/ 1995531 h 1995531"/>
                  <a:gd name="connsiteX0" fmla="*/ 0 w 2414861"/>
                  <a:gd name="connsiteY0" fmla="*/ 0 h 1995531"/>
                  <a:gd name="connsiteX1" fmla="*/ 1559611 w 2414861"/>
                  <a:gd name="connsiteY1" fmla="*/ 625937 h 1995531"/>
                  <a:gd name="connsiteX2" fmla="*/ 2414861 w 2414861"/>
                  <a:gd name="connsiteY2" fmla="*/ 1995531 h 1995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14861" h="1995531">
                    <a:moveTo>
                      <a:pt x="0" y="0"/>
                    </a:moveTo>
                    <a:cubicBezTo>
                      <a:pt x="666045" y="47131"/>
                      <a:pt x="1069603" y="274782"/>
                      <a:pt x="1559611" y="625937"/>
                    </a:cubicBezTo>
                    <a:cubicBezTo>
                      <a:pt x="2049619" y="977092"/>
                      <a:pt x="2290513" y="1352531"/>
                      <a:pt x="2414861" y="1995531"/>
                    </a:cubicBezTo>
                  </a:path>
                </a:pathLst>
              </a:custGeom>
              <a:ln w="28575" cmpd="sng"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6" name="直线箭头连接符 15"/>
              <p:cNvCxnSpPr/>
              <p:nvPr/>
            </p:nvCxnSpPr>
            <p:spPr>
              <a:xfrm flipV="1">
                <a:off x="7353139" y="2588776"/>
                <a:ext cx="0" cy="477034"/>
              </a:xfrm>
              <a:prstGeom prst="straightConnector1">
                <a:avLst/>
              </a:prstGeom>
              <a:ln w="19050" cmpd="sng">
                <a:solidFill>
                  <a:srgbClr val="000000"/>
                </a:solidFill>
                <a:prstDash val="sysDash"/>
                <a:headEnd type="none"/>
                <a:tailEnd type="non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直线箭头连接符 16"/>
              <p:cNvCxnSpPr/>
              <p:nvPr/>
            </p:nvCxnSpPr>
            <p:spPr>
              <a:xfrm flipV="1">
                <a:off x="8686800" y="2614119"/>
                <a:ext cx="0" cy="477034"/>
              </a:xfrm>
              <a:prstGeom prst="straightConnector1">
                <a:avLst/>
              </a:prstGeom>
              <a:ln w="19050" cmpd="sng">
                <a:solidFill>
                  <a:srgbClr val="000000"/>
                </a:solidFill>
                <a:prstDash val="sysDash"/>
                <a:headEnd type="none"/>
                <a:tailEnd type="none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文本框 17"/>
              <p:cNvSpPr txBox="1"/>
              <p:nvPr/>
            </p:nvSpPr>
            <p:spPr>
              <a:xfrm>
                <a:off x="7175005" y="2174835"/>
                <a:ext cx="3769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-1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8536759" y="219781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7977832" y="2191471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>
                    <a:latin typeface="Times New Roman"/>
                    <a:cs typeface="Times New Roman"/>
                  </a:rPr>
                  <a:t>0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21" name="五角星 20"/>
              <p:cNvSpPr/>
              <p:nvPr/>
            </p:nvSpPr>
            <p:spPr>
              <a:xfrm>
                <a:off x="7237178" y="2958108"/>
                <a:ext cx="231921" cy="189045"/>
              </a:xfrm>
              <a:prstGeom prst="star5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rgbClr val="FF0000"/>
                    </a:solidFill>
                  </a:ln>
                  <a:solidFill>
                    <a:schemeClr val="accent2"/>
                  </a:solidFill>
                </a:endParaRPr>
              </a:p>
            </p:txBody>
          </p:sp>
          <p:sp>
            <p:nvSpPr>
              <p:cNvPr id="22" name="五角星 21"/>
              <p:cNvSpPr/>
              <p:nvPr/>
            </p:nvSpPr>
            <p:spPr>
              <a:xfrm>
                <a:off x="8570839" y="2988965"/>
                <a:ext cx="231921" cy="189045"/>
              </a:xfrm>
              <a:prstGeom prst="star5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rgbClr val="FF0000"/>
                    </a:solidFill>
                  </a:ln>
                  <a:solidFill>
                    <a:schemeClr val="accent2"/>
                  </a:solidFill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8013648" y="3422207"/>
                <a:ext cx="8320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 smtClean="0">
                    <a:latin typeface="Times New Roman"/>
                    <a:cs typeface="Times New Roman"/>
                  </a:rPr>
                  <a:t>Q</a:t>
                </a:r>
                <a:r>
                  <a:rPr kumimoji="1" lang="en-US" altLang="zh-CN" baseline="-25000" dirty="0" smtClean="0">
                    <a:latin typeface="Times New Roman"/>
                    <a:cs typeface="Times New Roman"/>
                  </a:rPr>
                  <a:t>i</a:t>
                </a:r>
                <a:r>
                  <a:rPr kumimoji="1" lang="en-US" altLang="zh-CN" dirty="0" smtClean="0">
                    <a:latin typeface="Times New Roman"/>
                    <a:cs typeface="Times New Roman"/>
                  </a:rPr>
                  <a:t> = -1</a:t>
                </a:r>
                <a:endParaRPr kumimoji="1" lang="zh-CN" altLang="en-US" dirty="0">
                  <a:latin typeface="Times New Roman"/>
                  <a:cs typeface="Times New Roman"/>
                </a:endParaRPr>
              </a:p>
            </p:txBody>
          </p:sp>
        </p:grpSp>
      </p:grpSp>
      <p:pic>
        <p:nvPicPr>
          <p:cNvPr id="36" name="图片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365" y="3719874"/>
            <a:ext cx="3974703" cy="661226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569215" y="2628952"/>
            <a:ext cx="76331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The pattern of the Hessian matrix     and the initial point </a:t>
            </a:r>
          </a:p>
          <a:p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are both randomly generated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569215" y="794223"/>
            <a:ext cx="3232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Problem Formulation:</a:t>
            </a:r>
            <a:endParaRPr lang="zh-CN" altLang="en-US" sz="2400" dirty="0"/>
          </a:p>
        </p:txBody>
      </p:sp>
      <p:sp>
        <p:nvSpPr>
          <p:cNvPr id="40" name="矩形 3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41" name="图片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083" y="2754334"/>
            <a:ext cx="194237" cy="250890"/>
          </a:xfrm>
          <a:prstGeom prst="rect">
            <a:avLst/>
          </a:prstGeom>
        </p:spPr>
      </p:pic>
      <p:pic>
        <p:nvPicPr>
          <p:cNvPr id="42" name="图片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055" y="2818584"/>
            <a:ext cx="317622" cy="2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2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9"/>
    </mc:Choice>
    <mc:Fallback xmlns="">
      <p:transition xmlns:p14="http://schemas.microsoft.com/office/powerpoint/2010/main" spd="slow" advTm="36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27</a:t>
            </a:fld>
            <a:endParaRPr lang="en-US" dirty="0"/>
          </a:p>
        </p:txBody>
      </p:sp>
      <p:pic>
        <p:nvPicPr>
          <p:cNvPr id="6" name="图片 5" descr="Screen Shot 2018-03-03 at 8.05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59" y="4266388"/>
            <a:ext cx="6400800" cy="1776046"/>
          </a:xfrm>
          <a:prstGeom prst="rect">
            <a:avLst/>
          </a:prstGeom>
        </p:spPr>
      </p:pic>
      <p:pic>
        <p:nvPicPr>
          <p:cNvPr id="7" name="图片 6" descr="nonconvex_1000_random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533" y="945697"/>
            <a:ext cx="5053179" cy="288753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Experiment 2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Non-convex Problem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8486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2"/>
    </mc:Choice>
    <mc:Fallback xmlns="">
      <p:transition xmlns:p14="http://schemas.microsoft.com/office/powerpoint/2010/main" spd="slow" advTm="263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28</a:t>
            </a:fld>
            <a:endParaRPr lang="en-US" dirty="0"/>
          </a:p>
        </p:txBody>
      </p:sp>
      <p:pic>
        <p:nvPicPr>
          <p:cNvPr id="5" name="图片 4" descr="nonconvex_cpu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293" y="750649"/>
            <a:ext cx="4431479" cy="2532274"/>
          </a:xfrm>
          <a:prstGeom prst="rect">
            <a:avLst/>
          </a:prstGeom>
        </p:spPr>
      </p:pic>
      <p:pic>
        <p:nvPicPr>
          <p:cNvPr id="6" name="图片 5" descr="nonconvex_mu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845" y="3282923"/>
            <a:ext cx="4530487" cy="258884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13510"/>
            <a:ext cx="79592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Globalization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Experiment 2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Non-convex Problem </a:t>
            </a:r>
            <a:endParaRPr lang="zh-CN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2435214" y="5941825"/>
            <a:ext cx="48610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optimization criteria are described later 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2456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45"/>
    </mc:Choice>
    <mc:Fallback xmlns="">
      <p:transition xmlns:p14="http://schemas.microsoft.com/office/powerpoint/2010/main" spd="slow" advTm="964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53228" y="1666004"/>
            <a:ext cx="7294926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Homotopy-Based Globalization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Matrix-free Preconditioner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Tests and Applications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Contributions and Recommendations</a:t>
            </a:r>
          </a:p>
        </p:txBody>
      </p:sp>
      <p:sp>
        <p:nvSpPr>
          <p:cNvPr id="6" name="矩形 5"/>
          <p:cNvSpPr/>
          <p:nvPr/>
        </p:nvSpPr>
        <p:spPr>
          <a:xfrm>
            <a:off x="965801" y="687861"/>
            <a:ext cx="1569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Outline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69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"/>
    </mc:Choice>
    <mc:Fallback xmlns="">
      <p:transition xmlns:p14="http://schemas.microsoft.com/office/powerpoint/2010/main" spd="slow" advTm="46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8026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Improved engineering design is needed to address climate change  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1206500"/>
            <a:ext cx="6908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24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93"/>
    </mc:Choice>
    <mc:Fallback xmlns="">
      <p:transition xmlns:p14="http://schemas.microsoft.com/office/powerpoint/2010/main" spd="slow" advTm="143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79592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most expensive part of the matrix-free algorithm is inexactly solving the linear systems</a:t>
            </a:r>
            <a:endParaRPr lang="zh-CN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749880" y="1375277"/>
            <a:ext cx="26363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Predictor Step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749880" y="2702679"/>
            <a:ext cx="3573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Newton Step in Corrector</a:t>
            </a:r>
            <a:endParaRPr lang="zh-CN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17" name="图片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74" y="1976683"/>
            <a:ext cx="6585787" cy="313965"/>
          </a:xfrm>
          <a:prstGeom prst="rect">
            <a:avLst/>
          </a:prstGeom>
        </p:spPr>
      </p:pic>
      <p:sp>
        <p:nvSpPr>
          <p:cNvPr id="11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30</a:t>
            </a:fld>
            <a:endParaRPr lang="en-US" dirty="0"/>
          </a:p>
        </p:txBody>
      </p:sp>
      <p:pic>
        <p:nvPicPr>
          <p:cNvPr id="3" name="图片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307" y="3309717"/>
            <a:ext cx="5393232" cy="33954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75387" y="4066502"/>
            <a:ext cx="71838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linear systems that arise are solved inexactly using Flexible GMRES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3209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97638" y="1093501"/>
            <a:ext cx="7829274" cy="4506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8138" indent="-338138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true KKT system in optimization is ill-conditioned, FGMRES will stall without an effective preconditioner.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338138" indent="-338138">
              <a:lnSpc>
                <a:spcPct val="150000"/>
              </a:lnSpc>
              <a:spcBef>
                <a:spcPts val="100"/>
              </a:spcBef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preconditioner transforms the linear system to a better conditioned one with the same solution: 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	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General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preconditioners based on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an explicit matrix are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not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applicable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, e.g. ILU factorizations.</a:t>
            </a:r>
          </a:p>
          <a:p>
            <a:pPr>
              <a:lnSpc>
                <a:spcPct val="150000"/>
              </a:lnSpc>
            </a:pP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8686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reduced-space KKT system must be preconditioned</a:t>
            </a:r>
            <a:endParaRPr lang="zh-CN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31</a:t>
            </a:fld>
            <a:endParaRPr lang="en-US" dirty="0"/>
          </a:p>
        </p:txBody>
      </p:sp>
      <p:pic>
        <p:nvPicPr>
          <p:cNvPr id="3" name="图片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122" y="3485569"/>
            <a:ext cx="2796233" cy="41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275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32</a:t>
            </a:fld>
            <a:endParaRPr lang="en-US" dirty="0"/>
          </a:p>
        </p:txBody>
      </p:sp>
      <p:pic>
        <p:nvPicPr>
          <p:cNvPr id="5" name="图片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768" y="2823585"/>
            <a:ext cx="6961715" cy="158138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88366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is trying to approximately solve the following system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19259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33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88366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For inequality-only constrained problems, 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matrix-free preconditioner involves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three steps</a:t>
            </a:r>
            <a:endParaRPr lang="zh-CN" altLang="en-US" sz="2800" dirty="0"/>
          </a:p>
        </p:txBody>
      </p:sp>
      <p:pic>
        <p:nvPicPr>
          <p:cNvPr id="7" name="图片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85" y="3761308"/>
            <a:ext cx="6377493" cy="705049"/>
          </a:xfrm>
          <a:prstGeom prst="rect">
            <a:avLst/>
          </a:prstGeom>
        </p:spPr>
      </p:pic>
      <p:pic>
        <p:nvPicPr>
          <p:cNvPr id="8" name="图片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85" y="4917329"/>
            <a:ext cx="6701772" cy="341037"/>
          </a:xfrm>
          <a:prstGeom prst="rect">
            <a:avLst/>
          </a:prstGeom>
        </p:spPr>
      </p:pic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06" y="2814164"/>
            <a:ext cx="7661098" cy="38022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55966" y="1034663"/>
            <a:ext cx="8107737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 1: elimination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of the slack and multiplier terms 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using the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Schur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complement</a:t>
            </a:r>
            <a:endParaRPr lang="zh-CN" altLang="en-US" sz="2400" dirty="0"/>
          </a:p>
        </p:txBody>
      </p:sp>
      <p:sp>
        <p:nvSpPr>
          <p:cNvPr id="16" name="矩形 1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972" y="1221704"/>
            <a:ext cx="1099256" cy="42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10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649251" y="1301008"/>
            <a:ext cx="80375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 2: Use a 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Lanczos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SVD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approximation for the constraint Jacobian terms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07269" y="3341723"/>
            <a:ext cx="82559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Step 3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Apply the Sherman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-Morrison formula to obtain the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desired design update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894" y="2292553"/>
            <a:ext cx="4561306" cy="406956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0"/>
            <a:ext cx="88366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For inequality-only constrained problems, 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matrix-free preconditioner involves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three steps</a:t>
            </a:r>
            <a:endParaRPr lang="zh-CN" altLang="en-US" sz="2800" dirty="0"/>
          </a:p>
        </p:txBody>
      </p:sp>
      <p:pic>
        <p:nvPicPr>
          <p:cNvPr id="10" name="图片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62" y="4328250"/>
            <a:ext cx="7882889" cy="908132"/>
          </a:xfrm>
          <a:prstGeom prst="rect">
            <a:avLst/>
          </a:prstGeom>
        </p:spPr>
      </p:pic>
      <p:sp>
        <p:nvSpPr>
          <p:cNvPr id="9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5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35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8686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When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equality constraints are included, the </a:t>
            </a:r>
            <a:r>
              <a:rPr kumimoji="1"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Schur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complement is augmented</a:t>
            </a:r>
            <a:endParaRPr lang="zh-CN" altLang="en-US" sz="2800" dirty="0"/>
          </a:p>
        </p:txBody>
      </p:sp>
      <p:pic>
        <p:nvPicPr>
          <p:cNvPr id="7" name="图片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79" y="1391719"/>
            <a:ext cx="8470614" cy="660243"/>
          </a:xfrm>
          <a:prstGeom prst="rect">
            <a:avLst/>
          </a:prstGeom>
        </p:spPr>
      </p:pic>
      <p:pic>
        <p:nvPicPr>
          <p:cNvPr id="8" name="图片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36" y="3741568"/>
            <a:ext cx="8146335" cy="73780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16186" y="2407662"/>
            <a:ext cx="8037549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To solve this,     is kept away from zero in the preconditioner using the clipping rule                             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; consequently, the system can be solved approximated as follows.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pic>
        <p:nvPicPr>
          <p:cNvPr id="14" name="图片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985" y="2589088"/>
            <a:ext cx="166453" cy="208066"/>
          </a:xfrm>
          <a:prstGeom prst="rect">
            <a:avLst/>
          </a:prstGeom>
        </p:spPr>
      </p:pic>
      <p:pic>
        <p:nvPicPr>
          <p:cNvPr id="15" name="图片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649" y="2853439"/>
            <a:ext cx="2047772" cy="308672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16186" y="4811167"/>
            <a:ext cx="80375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Lanczos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SVD approximation is applied to the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sum of the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equality and inequality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Jacobian terms</a:t>
            </a:r>
            <a:endParaRPr kumimoji="1"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86354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36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3510"/>
            <a:ext cx="888949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algorithms have been implemented in a Python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library[44]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607269" y="1117311"/>
            <a:ext cx="7654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Algorithms have been implemented in Kona, a matrix-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free optimization package for PDE-constrained problems</a:t>
            </a:r>
          </a:p>
          <a:p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Kona uses the following convergence metrics:</a:t>
            </a:r>
          </a:p>
          <a:p>
            <a:endParaRPr kumimoji="1"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457200" indent="-457200">
              <a:buAutoNum type="arabicPeriod"/>
            </a:pP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457200" indent="-457200">
              <a:buAutoNum type="arabicPeriod"/>
            </a:pP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For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benchmarking, we compare against SNOPT, which is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state-of-the-art active-set algorithm frequently used in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engineering optimization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community</a:t>
            </a:r>
            <a:endParaRPr kumimoji="1"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774" y="2851856"/>
            <a:ext cx="7057527" cy="147831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8783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37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3510"/>
            <a:ext cx="79592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Experiment: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Scalable Quadratic Problem </a:t>
            </a:r>
            <a:endParaRPr lang="zh-CN" altLang="en-US" sz="2800" dirty="0"/>
          </a:p>
        </p:txBody>
      </p:sp>
      <p:pic>
        <p:nvPicPr>
          <p:cNvPr id="7" name="图片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64" y="1042493"/>
            <a:ext cx="3108912" cy="978592"/>
          </a:xfrm>
          <a:prstGeom prst="rect">
            <a:avLst/>
          </a:prstGeom>
        </p:spPr>
      </p:pic>
      <p:pic>
        <p:nvPicPr>
          <p:cNvPr id="8" name="图片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066" y="3128509"/>
            <a:ext cx="3277339" cy="832704"/>
          </a:xfrm>
          <a:prstGeom prst="rect">
            <a:avLst/>
          </a:prstGeom>
        </p:spPr>
      </p:pic>
      <p:pic>
        <p:nvPicPr>
          <p:cNvPr id="9" name="图片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27" y="4942990"/>
            <a:ext cx="1414989" cy="241941"/>
          </a:xfrm>
          <a:prstGeom prst="rect">
            <a:avLst/>
          </a:prstGeom>
        </p:spPr>
      </p:pic>
      <p:pic>
        <p:nvPicPr>
          <p:cNvPr id="10" name="图片 9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9" r="71280"/>
          <a:stretch/>
        </p:blipFill>
        <p:spPr>
          <a:xfrm>
            <a:off x="2829242" y="4639352"/>
            <a:ext cx="277300" cy="920878"/>
          </a:xfrm>
          <a:prstGeom prst="rect">
            <a:avLst/>
          </a:prstGeom>
        </p:spPr>
      </p:pic>
      <p:pic>
        <p:nvPicPr>
          <p:cNvPr id="11" name="图片 10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0" r="37906"/>
          <a:stretch/>
        </p:blipFill>
        <p:spPr>
          <a:xfrm>
            <a:off x="3181990" y="5353097"/>
            <a:ext cx="428842" cy="259612"/>
          </a:xfrm>
          <a:prstGeom prst="rect">
            <a:avLst/>
          </a:prstGeom>
        </p:spPr>
      </p:pic>
      <p:pic>
        <p:nvPicPr>
          <p:cNvPr id="12" name="图片 11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99"/>
          <a:stretch/>
        </p:blipFill>
        <p:spPr>
          <a:xfrm>
            <a:off x="3752621" y="5353096"/>
            <a:ext cx="391752" cy="2596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494405" y="5206287"/>
            <a:ext cx="25177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Randomly generated orthonormal matrix</a:t>
            </a:r>
            <a:endParaRPr lang="zh-CN" altLang="en-US" sz="2000" dirty="0"/>
          </a:p>
        </p:txBody>
      </p:sp>
      <p:pic>
        <p:nvPicPr>
          <p:cNvPr id="15" name="图片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727" y="4345884"/>
            <a:ext cx="3139880" cy="777835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62926" y="1070124"/>
            <a:ext cx="3232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Problem Formulation:</a:t>
            </a:r>
            <a:endParaRPr lang="zh-CN" altLang="en-US" sz="2400" dirty="0"/>
          </a:p>
        </p:txBody>
      </p:sp>
      <p:sp>
        <p:nvSpPr>
          <p:cNvPr id="18" name="矩形 17"/>
          <p:cNvSpPr/>
          <p:nvPr/>
        </p:nvSpPr>
        <p:spPr>
          <a:xfrm>
            <a:off x="762925" y="2423242"/>
            <a:ext cx="71963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singular values of       and       are predefined: </a:t>
            </a:r>
            <a:endParaRPr lang="zh-CN" altLang="en-US" sz="2400" dirty="0"/>
          </a:p>
        </p:txBody>
      </p:sp>
      <p:pic>
        <p:nvPicPr>
          <p:cNvPr id="19" name="图片 1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464" y="2564085"/>
            <a:ext cx="195119" cy="252029"/>
          </a:xfrm>
          <a:prstGeom prst="rect">
            <a:avLst/>
          </a:prstGeom>
        </p:spPr>
      </p:pic>
      <p:pic>
        <p:nvPicPr>
          <p:cNvPr id="20" name="图片 1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601" y="2555473"/>
            <a:ext cx="203181" cy="24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38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3510"/>
            <a:ext cx="81888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95959"/>
                </a:solidFill>
                <a:latin typeface="Times New Roman"/>
                <a:cs typeface="Times New Roman"/>
              </a:rPr>
              <a:t>This simple example illustrates the effectiveness of the preconditioner</a:t>
            </a:r>
            <a:endParaRPr lang="zh-CN" altLang="en-US" sz="28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6" name="图片 5" descr="quadratic_200_color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" r="3044"/>
          <a:stretch/>
        </p:blipFill>
        <p:spPr>
          <a:xfrm>
            <a:off x="1512091" y="1630660"/>
            <a:ext cx="6523461" cy="394895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14589" y="1120612"/>
            <a:ext cx="3232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200 design variables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0632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39</a:t>
            </a:fld>
            <a:endParaRPr lang="en-US" dirty="0"/>
          </a:p>
        </p:txBody>
      </p:sp>
      <p:pic>
        <p:nvPicPr>
          <p:cNvPr id="7" name="图片 6" descr="quadratic_500_color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 t="3697" r="3245"/>
          <a:stretch/>
        </p:blipFill>
        <p:spPr>
          <a:xfrm>
            <a:off x="1437792" y="1769329"/>
            <a:ext cx="6707237" cy="3891349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14589" y="1120612"/>
            <a:ext cx="3232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5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00 design variables</a:t>
            </a:r>
            <a:endParaRPr lang="zh-CN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0" y="13510"/>
            <a:ext cx="81888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95959"/>
                </a:solidFill>
                <a:latin typeface="Times New Roman"/>
                <a:cs typeface="Times New Roman"/>
              </a:rPr>
              <a:t>This simple example illustrates the effectiveness of the preconditioner</a:t>
            </a:r>
            <a:endParaRPr lang="zh-CN" altLang="en-US" sz="28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6621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187" y="1379618"/>
            <a:ext cx="6472082" cy="462020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82107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Aviation can reduce its emissions by improving aircraft through optimization</a:t>
            </a:r>
          </a:p>
        </p:txBody>
      </p:sp>
    </p:spTree>
    <p:extLst>
      <p:ext uri="{BB962C8B-B14F-4D97-AF65-F5344CB8AC3E}">
        <p14:creationId xmlns:p14="http://schemas.microsoft.com/office/powerpoint/2010/main" val="24294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83"/>
    </mc:Choice>
    <mc:Fallback xmlns="">
      <p:transition xmlns:p14="http://schemas.microsoft.com/office/powerpoint/2010/main" spd="slow" advTm="668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40</a:t>
            </a:fld>
            <a:endParaRPr lang="en-US" dirty="0"/>
          </a:p>
        </p:txBody>
      </p:sp>
      <p:pic>
        <p:nvPicPr>
          <p:cNvPr id="8" name="图片 7" descr="random_100_colo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443" y="1576615"/>
            <a:ext cx="6981614" cy="398949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13510"/>
            <a:ext cx="81888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proposed preconditioner helps the inexact-Newton algorithm scale well with problem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size;   second</a:t>
            </a:r>
            <a:endParaRPr lang="zh-CN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2" name="文本框 1"/>
          <p:cNvSpPr txBox="1"/>
          <p:nvPr/>
        </p:nvSpPr>
        <p:spPr>
          <a:xfrm rot="16200000">
            <a:off x="844598" y="2258889"/>
            <a:ext cx="98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 smtClean="0"/>
              <a:t>(seconds)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6621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53228" y="1666004"/>
            <a:ext cx="7294926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Homotopy-Based Globalization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Iterative Solver &amp; Preconditioner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and Applications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Contributions and Recommendations</a:t>
            </a:r>
          </a:p>
        </p:txBody>
      </p:sp>
      <p:sp>
        <p:nvSpPr>
          <p:cNvPr id="6" name="矩形 5"/>
          <p:cNvSpPr/>
          <p:nvPr/>
        </p:nvSpPr>
        <p:spPr>
          <a:xfrm>
            <a:off x="965801" y="687861"/>
            <a:ext cx="1569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Outline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696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0" y="10686"/>
            <a:ext cx="83537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algorithms were verified on a subset of the </a:t>
            </a:r>
            <a:r>
              <a:rPr kumimoji="1"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CUTEr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test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suite, a collection of test problems for optimization algorithms</a:t>
            </a:r>
          </a:p>
        </p:txBody>
      </p:sp>
      <p:sp>
        <p:nvSpPr>
          <p:cNvPr id="37" name="矩形 3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07943" y="3646396"/>
            <a:ext cx="652620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summary of Table 4.1, which contains the test results of a subset of the </a:t>
            </a:r>
            <a:r>
              <a:rPr kumimoji="1"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CUTEr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problems:</a:t>
            </a:r>
            <a:endParaRPr kumimoji="1" lang="en-US" altLang="zh-CN" sz="2400" dirty="0" smtClean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Overall 63 problems are tested</a:t>
            </a:r>
            <a:endParaRPr kumimoji="1" lang="en-US" altLang="zh-CN" sz="24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Kona accurate:  60</a:t>
            </a: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SNOPT accurate: 39  </a:t>
            </a:r>
          </a:p>
        </p:txBody>
      </p:sp>
      <p:sp>
        <p:nvSpPr>
          <p:cNvPr id="6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42</a:t>
            </a:fld>
            <a:endParaRPr lang="en-US" dirty="0"/>
          </a:p>
        </p:txBody>
      </p:sp>
      <p:pic>
        <p:nvPicPr>
          <p:cNvPr id="2" name="图片 1" descr="Screen Shot 2018-03-07 at 8.45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67" y="2032810"/>
            <a:ext cx="6688260" cy="149199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07943" y="1571145"/>
            <a:ext cx="5945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following types of problems are excluded: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26547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-1" y="10686"/>
            <a:ext cx="80027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PDE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-governed problem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1: Stress-Constrained Mass Minimization</a:t>
            </a:r>
            <a:endParaRPr lang="zh-CN" altLang="en-US" sz="2800" dirty="0"/>
          </a:p>
        </p:txBody>
      </p:sp>
      <p:pic>
        <p:nvPicPr>
          <p:cNvPr id="40" name="图片 3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309" y="2074331"/>
            <a:ext cx="3983267" cy="1001889"/>
          </a:xfrm>
          <a:prstGeom prst="rect">
            <a:avLst/>
          </a:prstGeom>
        </p:spPr>
      </p:pic>
      <p:pic>
        <p:nvPicPr>
          <p:cNvPr id="2" name="图片 1" descr="struc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42" y="1683763"/>
            <a:ext cx="4249664" cy="2080696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80753" y="5542255"/>
            <a:ext cx="80060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governing PDE models the response of the plate to the applied force using linear elasticity with 2D plane stress</a:t>
            </a:r>
          </a:p>
        </p:txBody>
      </p:sp>
      <p:sp>
        <p:nvSpPr>
          <p:cNvPr id="10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43</a:t>
            </a:fld>
            <a:endParaRPr lang="en-US" dirty="0"/>
          </a:p>
        </p:txBody>
      </p:sp>
      <p:pic>
        <p:nvPicPr>
          <p:cNvPr id="3" name="图片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30" y="4137028"/>
            <a:ext cx="5688398" cy="124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45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44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8128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 is required to ensure convergence of the </a:t>
            </a:r>
            <a:r>
              <a:rPr kumimoji="1"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Krylov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iterative method</a:t>
            </a:r>
            <a:endParaRPr lang="zh-CN" altLang="en-US" sz="2800" dirty="0"/>
          </a:p>
        </p:txBody>
      </p:sp>
      <p:pic>
        <p:nvPicPr>
          <p:cNvPr id="6" name="图片 5" descr="tiny_svd_rank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71" y="1283207"/>
            <a:ext cx="6718791" cy="383930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27538" y="5285813"/>
            <a:ext cx="752746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rgbClr val="595959"/>
                </a:solidFill>
                <a:latin typeface="Times New Roman"/>
                <a:cs typeface="Times New Roman"/>
              </a:rPr>
              <a:t>Krylov</a:t>
            </a:r>
            <a:r>
              <a:rPr lang="en-US" altLang="zh-CN" sz="2400" dirty="0">
                <a:solidFill>
                  <a:srgbClr val="595959"/>
                </a:solidFill>
                <a:latin typeface="Times New Roman"/>
                <a:cs typeface="Times New Roman"/>
              </a:rPr>
              <a:t>-solver convergence history corresponding to the first </a:t>
            </a:r>
            <a:r>
              <a:rPr lang="en-US" altLang="zh-CN" sz="24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Newton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for the first Newton step at the final corrector phase for the small case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8529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7575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proposed algorithm is able to converge the problem on all three grids 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4031960" y="1342246"/>
            <a:ext cx="7831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Small</a:t>
            </a:r>
            <a:endParaRPr kumimoji="1" lang="zh-CN" altLang="en-US" sz="20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tiny_colo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814" y="1856446"/>
            <a:ext cx="7040880" cy="40233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72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3929715" y="1333912"/>
            <a:ext cx="1053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Medium</a:t>
            </a:r>
            <a:endParaRPr kumimoji="1" lang="zh-CN" altLang="en-US" sz="20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small_color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957" y="1912468"/>
            <a:ext cx="7040880" cy="402336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7575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proposed algorithm is able to converge the problem on all three grids </a:t>
            </a:r>
            <a:endParaRPr lang="zh-CN" altLang="en-US" sz="2800" dirty="0"/>
          </a:p>
        </p:txBody>
      </p:sp>
      <p:sp>
        <p:nvSpPr>
          <p:cNvPr id="7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653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032711" y="1367878"/>
            <a:ext cx="778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Large</a:t>
            </a:r>
            <a:endParaRPr kumimoji="1" lang="zh-CN" altLang="en-US" sz="20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medium_colo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85" y="1851031"/>
            <a:ext cx="7040880" cy="402336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7575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proposed algorithm is able to converge the problem on all three grids </a:t>
            </a:r>
            <a:endParaRPr lang="zh-CN" altLang="en-US" sz="2800" dirty="0"/>
          </a:p>
        </p:txBody>
      </p:sp>
      <p:sp>
        <p:nvSpPr>
          <p:cNvPr id="7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164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48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7575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Times New Roman"/>
                <a:cs typeface="Times New Roman"/>
              </a:rPr>
              <a:t>The thickness distribution obtained using the three methods is slightly different</a:t>
            </a:r>
            <a:endParaRPr lang="zh-CN" altLang="en-US" sz="2800" dirty="0">
              <a:latin typeface="Times New Roman"/>
              <a:cs typeface="Times New Roman"/>
            </a:endParaRPr>
          </a:p>
        </p:txBody>
      </p:sp>
      <p:pic>
        <p:nvPicPr>
          <p:cNvPr id="6" name="图片 5" descr="struc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38" y="1171223"/>
            <a:ext cx="3697143" cy="1810174"/>
          </a:xfrm>
          <a:prstGeom prst="rect">
            <a:avLst/>
          </a:prstGeom>
        </p:spPr>
      </p:pic>
      <p:pic>
        <p:nvPicPr>
          <p:cNvPr id="7" name="图片 6" descr="medium_thickness_p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184" y="833296"/>
            <a:ext cx="4616815" cy="214810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012044" y="3013570"/>
            <a:ext cx="33558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New method with preconditioner</a:t>
            </a:r>
            <a:endParaRPr lang="zh-CN" altLang="en-US" dirty="0"/>
          </a:p>
        </p:txBody>
      </p:sp>
      <p:pic>
        <p:nvPicPr>
          <p:cNvPr id="9" name="图片 8" descr="medium_thickness_ey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706" y="3575311"/>
            <a:ext cx="4541293" cy="212557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910446" y="5757333"/>
            <a:ext cx="37763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New method without preconditioner</a:t>
            </a:r>
            <a:endParaRPr lang="zh-CN" altLang="en-US" dirty="0"/>
          </a:p>
        </p:txBody>
      </p:sp>
      <p:pic>
        <p:nvPicPr>
          <p:cNvPr id="11" name="图片 10" descr="medium_thickness_snopt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" y="3575311"/>
            <a:ext cx="4541294" cy="212557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538111" y="5779497"/>
            <a:ext cx="1193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SNOPT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0321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49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-1" y="10686"/>
            <a:ext cx="78166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PDE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-governed problem </a:t>
            </a:r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2: Aerodynamic Shape Optimization Problem</a:t>
            </a:r>
            <a:endParaRPr lang="zh-CN" altLang="en-US" sz="2800" dirty="0"/>
          </a:p>
        </p:txBody>
      </p:sp>
      <p:pic>
        <p:nvPicPr>
          <p:cNvPr id="6" name="图片 5" descr="CRM-w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08" y="1213787"/>
            <a:ext cx="3979796" cy="42942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8849" y="5642093"/>
            <a:ext cx="43797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0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NASA Common Research Model (CRM) wing </a:t>
            </a:r>
            <a:r>
              <a:rPr kumimoji="1" lang="en-US" altLang="zh-CN" sz="2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defined </a:t>
            </a:r>
            <a:r>
              <a:rPr kumimoji="1" lang="en-US" altLang="zh-CN" sz="20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by AIAA/ADODG </a:t>
            </a:r>
          </a:p>
        </p:txBody>
      </p:sp>
      <p:pic>
        <p:nvPicPr>
          <p:cNvPr id="2" name="图片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929" y="1752298"/>
            <a:ext cx="4907115" cy="242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11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0" y="1918416"/>
            <a:ext cx="4835256" cy="247756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512" y="13510"/>
            <a:ext cx="7984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 problems with state-based constraints are common, yet challenging to solve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64667" y="4710555"/>
            <a:ext cx="2909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Aero-Structural Optimization</a:t>
            </a:r>
          </a:p>
          <a:p>
            <a:r>
              <a:rPr kumimoji="1" lang="en-US" altLang="zh-CN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Kenway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and Martins [16]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52429" y="4712655"/>
            <a:ext cx="2341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Topology Optimization</a:t>
            </a:r>
          </a:p>
          <a:p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Kennedy [17]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2" name="图片 1" descr="1_top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400" y="2125358"/>
            <a:ext cx="4083863" cy="2270628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64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08"/>
    </mc:Choice>
    <mc:Fallback xmlns="">
      <p:transition xmlns:p14="http://schemas.microsoft.com/office/powerpoint/2010/main" spd="slow" advTm="5440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50</a:t>
            </a:fld>
            <a:endParaRPr lang="en-US" dirty="0"/>
          </a:p>
        </p:txBody>
      </p:sp>
      <p:pic>
        <p:nvPicPr>
          <p:cNvPr id="5" name="图片 4" descr="Screen Shot 2018-03-04 at 3.26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216" y="4497980"/>
            <a:ext cx="3773562" cy="1485758"/>
          </a:xfrm>
          <a:prstGeom prst="rect">
            <a:avLst/>
          </a:prstGeom>
        </p:spPr>
      </p:pic>
      <p:pic>
        <p:nvPicPr>
          <p:cNvPr id="6" name="图片 5" descr="CRM-wing-FF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55" y="1579127"/>
            <a:ext cx="7176556" cy="199328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" y="10686"/>
            <a:ext cx="86868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95959"/>
                </a:solidFill>
                <a:latin typeface="Times New Roman"/>
                <a:cs typeface="Times New Roman"/>
              </a:rPr>
              <a:t>Free-form deformation is used to parameterize the wing </a:t>
            </a:r>
            <a:r>
              <a:rPr lang="en-US" altLang="zh-CN" sz="28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shape  [ </a:t>
            </a:r>
            <a:r>
              <a:rPr lang="en-US" altLang="zh-CN" sz="2800" dirty="0" err="1" smtClean="0">
                <a:solidFill>
                  <a:srgbClr val="595959"/>
                </a:solidFill>
                <a:latin typeface="Times New Roman"/>
                <a:cs typeface="Times New Roman"/>
              </a:rPr>
              <a:t>Adflow</a:t>
            </a:r>
            <a:r>
              <a:rPr lang="en-US" altLang="zh-CN" sz="2800" dirty="0" smtClean="0">
                <a:solidFill>
                  <a:srgbClr val="595959"/>
                </a:solidFill>
                <a:latin typeface="Times New Roman"/>
                <a:cs typeface="Times New Roman"/>
              </a:rPr>
              <a:t>  / FFD ]</a:t>
            </a:r>
            <a:endParaRPr lang="zh-CN" altLang="en-US" sz="28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91442" y="3774997"/>
            <a:ext cx="7537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595959"/>
                </a:solidFill>
                <a:latin typeface="Times New Roman"/>
                <a:cs typeface="Times New Roman"/>
              </a:rPr>
              <a:t>Three different sized FFD control volumes were considered</a:t>
            </a:r>
            <a:endParaRPr lang="zh-CN" altLang="en-US" sz="2400" dirty="0">
              <a:solidFill>
                <a:srgbClr val="595959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63492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51</a:t>
            </a:fld>
            <a:endParaRPr lang="en-US" dirty="0"/>
          </a:p>
        </p:txBody>
      </p:sp>
      <p:pic>
        <p:nvPicPr>
          <p:cNvPr id="5" name="图片 4" descr="L1_768_cdlm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2" r="7182"/>
          <a:stretch/>
        </p:blipFill>
        <p:spPr>
          <a:xfrm>
            <a:off x="0" y="2294029"/>
            <a:ext cx="4484005" cy="3166963"/>
          </a:xfrm>
          <a:prstGeom prst="rect">
            <a:avLst/>
          </a:prstGeom>
        </p:spPr>
      </p:pic>
      <p:pic>
        <p:nvPicPr>
          <p:cNvPr id="6" name="图片 5" descr="L1_768_comp_opt_fea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" t="8865" r="8812"/>
          <a:stretch/>
        </p:blipFill>
        <p:spPr>
          <a:xfrm>
            <a:off x="4490256" y="2294028"/>
            <a:ext cx="4333822" cy="316696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10686"/>
            <a:ext cx="83092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Aerodynamic coefficient history and optimization plots from Kona</a:t>
            </a:r>
            <a:endParaRPr lang="zh-CN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10003" y="1560943"/>
            <a:ext cx="30733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Times New Roman"/>
                <a:cs typeface="Times New Roman"/>
              </a:rPr>
              <a:t>Number of Design: 768</a:t>
            </a:r>
            <a:endParaRPr lang="zh-CN" alt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59821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52</a:t>
            </a:fld>
            <a:endParaRPr lang="en-US" dirty="0"/>
          </a:p>
        </p:txBody>
      </p:sp>
      <p:pic>
        <p:nvPicPr>
          <p:cNvPr id="6" name="图片 5" descr="L1_768_cdlm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8" r="7752"/>
          <a:stretch/>
        </p:blipFill>
        <p:spPr>
          <a:xfrm>
            <a:off x="0" y="2512191"/>
            <a:ext cx="4463593" cy="3180472"/>
          </a:xfrm>
          <a:prstGeom prst="rect">
            <a:avLst/>
          </a:prstGeom>
        </p:spPr>
      </p:pic>
      <p:pic>
        <p:nvPicPr>
          <p:cNvPr id="7" name="图片 6" descr="L1_768_opt_fea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22" r="8813"/>
          <a:stretch/>
        </p:blipFill>
        <p:spPr>
          <a:xfrm>
            <a:off x="4620980" y="2512191"/>
            <a:ext cx="4523020" cy="321624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83092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Aerodynamic coefficient history and optimization plots from SNOPT</a:t>
            </a:r>
            <a:endParaRPr lang="zh-CN" altLang="en-US" sz="2800" dirty="0"/>
          </a:p>
        </p:txBody>
      </p:sp>
      <p:sp>
        <p:nvSpPr>
          <p:cNvPr id="8" name="矩形 7"/>
          <p:cNvSpPr/>
          <p:nvPr/>
        </p:nvSpPr>
        <p:spPr>
          <a:xfrm>
            <a:off x="3199594" y="1595328"/>
            <a:ext cx="30733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Times New Roman"/>
                <a:cs typeface="Times New Roman"/>
              </a:rPr>
              <a:t>Number of Design: 768</a:t>
            </a:r>
            <a:endParaRPr lang="zh-CN" alt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8783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53228" y="1666004"/>
            <a:ext cx="7294926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rgbClr val="D9D9D9"/>
                </a:solidFill>
                <a:latin typeface="Times New Roman"/>
                <a:cs typeface="Times New Roman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Homotopy-Based Globalization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Iterative Solver &amp; Preconditioner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and Applications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Contributions and Recommendations</a:t>
            </a:r>
          </a:p>
        </p:txBody>
      </p:sp>
      <p:sp>
        <p:nvSpPr>
          <p:cNvPr id="6" name="矩形 5"/>
          <p:cNvSpPr/>
          <p:nvPr/>
        </p:nvSpPr>
        <p:spPr>
          <a:xfrm>
            <a:off x="965801" y="687861"/>
            <a:ext cx="15694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Outline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146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26259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Contributions</a:t>
            </a:r>
            <a:endParaRPr lang="zh-CN" altLang="en-US" sz="2800" dirty="0"/>
          </a:p>
        </p:txBody>
      </p:sp>
      <p:sp>
        <p:nvSpPr>
          <p:cNvPr id="8" name="文本框 7"/>
          <p:cNvSpPr txBox="1"/>
          <p:nvPr/>
        </p:nvSpPr>
        <p:spPr>
          <a:xfrm>
            <a:off x="493035" y="1243326"/>
            <a:ext cx="831675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Developed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reduced-space Newton-</a:t>
            </a:r>
            <a:r>
              <a:rPr kumimoji="1"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Krylov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method for general constrained PDE-governed design problems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Used a Homotopy-based method to increase the reduced-space inexact-Newton method’s globalization capacity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Created a novel and effective matrix-free preconditioner to accelerate the convergence rate of the iterative methods</a:t>
            </a:r>
            <a:endParaRPr kumimoji="1"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9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256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55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05924" y="1221104"/>
            <a:ext cx="8316754" cy="449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No "silver bullet" preconditioner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: provide preconditioners for different types of problems in Kona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Separate the nonlinear and linear constraints in Kona’s API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Improve the robustness of the method in the context of non-convex problems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Improve the efficiency of the preconditioner for ASO problem and run the RANS-based optimization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Investigate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methods to automate the parameter values</a:t>
            </a:r>
            <a:endParaRPr kumimoji="1"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2988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Recommendations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71490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56</a:t>
            </a:fld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48" y="1645310"/>
            <a:ext cx="8188052" cy="460577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784617" y="671194"/>
            <a:ext cx="51217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Thank you! </a:t>
            </a:r>
          </a:p>
          <a:p>
            <a:pPr algn="ctr"/>
            <a:r>
              <a:rPr kumimoji="1" lang="en-US" altLang="zh-CN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Questions?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478700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57</a:t>
            </a:fld>
            <a:endParaRPr lang="en-US" dirty="0"/>
          </a:p>
        </p:txBody>
      </p:sp>
      <p:pic>
        <p:nvPicPr>
          <p:cNvPr id="5" name="图片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4" y="4777268"/>
            <a:ext cx="3247177" cy="333242"/>
          </a:xfrm>
          <a:prstGeom prst="rect">
            <a:avLst/>
          </a:prstGeom>
        </p:spPr>
      </p:pic>
      <p:pic>
        <p:nvPicPr>
          <p:cNvPr id="6" name="图片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94" y="2442272"/>
            <a:ext cx="6517860" cy="643053"/>
          </a:xfrm>
          <a:prstGeom prst="rect">
            <a:avLst/>
          </a:prstGeom>
        </p:spPr>
      </p:pic>
      <p:pic>
        <p:nvPicPr>
          <p:cNvPr id="7" name="图片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65" y="3282871"/>
            <a:ext cx="5326361" cy="70764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2988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Backup Slide</a:t>
            </a:r>
          </a:p>
        </p:txBody>
      </p:sp>
    </p:spTree>
    <p:extLst>
      <p:ext uri="{BB962C8B-B14F-4D97-AF65-F5344CB8AC3E}">
        <p14:creationId xmlns:p14="http://schemas.microsoft.com/office/powerpoint/2010/main" val="2852986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58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0" y="13510"/>
            <a:ext cx="88894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optimization package Kona:</a:t>
            </a:r>
            <a:endParaRPr lang="zh-CN" alt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855119" y="755731"/>
            <a:ext cx="7604065" cy="4362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i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 a matrix-free optimization package designed to solve reduced-space PDE-constrained problems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s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eparates the optimization algorithms from PDE-solver specific implementations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h</a:t>
            </a:r>
            <a:r>
              <a:rPr kumimoji="1" lang="en-US" altLang="zh-CN" sz="24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as a solver interface that provides Jacobian-vector and vector-Jacobian products that are necessary to assemble total sensitivities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Preconditioner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9829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6</a:t>
            </a:fld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13503" y="16669"/>
            <a:ext cx="91304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Conventional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optimization algorithms are poorly suited for state-based </a:t>
            </a:r>
            <a:r>
              <a:rPr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constraints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9772" y="1312705"/>
            <a:ext cx="8446860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Conventional (matrix-based) optimization algorithms require the explicit total constraint Jacobian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gradient of each constraint requires the solution of a linear PDE (the </a:t>
            </a:r>
            <a:r>
              <a:rPr kumimoji="1"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Cost is intractable when there are hundreds of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constraints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Storing the (dense) constraint Jacobian can also be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expensive </a:t>
            </a:r>
          </a:p>
        </p:txBody>
      </p:sp>
      <p:sp>
        <p:nvSpPr>
          <p:cNvPr id="8" name="矩形 7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1324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"/>
    </mc:Choice>
    <mc:Fallback xmlns="">
      <p:transition xmlns:p14="http://schemas.microsoft.com/office/powerpoint/2010/main" spd="slow" advTm="34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7</a:t>
            </a:fld>
            <a:endParaRPr lang="en-US" dirty="0"/>
          </a:p>
        </p:txBody>
      </p:sp>
      <p:pic>
        <p:nvPicPr>
          <p:cNvPr id="6" name="图片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008" y="1564789"/>
            <a:ext cx="3814112" cy="1942536"/>
          </a:xfrm>
          <a:prstGeom prst="rect">
            <a:avLst/>
          </a:prstGeom>
        </p:spPr>
      </p:pic>
      <p:pic>
        <p:nvPicPr>
          <p:cNvPr id="8" name="图片 7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4"/>
          <a:stretch/>
        </p:blipFill>
        <p:spPr>
          <a:xfrm>
            <a:off x="236434" y="5137925"/>
            <a:ext cx="8694759" cy="35750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3503" y="16669"/>
            <a:ext cx="91304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We will consider the following, generic PDE-constrained optimization problem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38460" y="4464560"/>
            <a:ext cx="40227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Lagrangian: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624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2"/>
    </mc:Choice>
    <mc:Fallback xmlns="">
      <p:transition xmlns:p14="http://schemas.microsoft.com/office/powerpoint/2010/main" spd="slow" advTm="91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97475-BBC2-9840-AFB7-9A2AE54C1F77}" type="slidenum">
              <a:rPr lang="en-US" altLang="zh-CN" smtClean="0"/>
              <a:pPr/>
              <a:t>8</a:t>
            </a:fld>
            <a:endParaRPr lang="en-US" dirty="0"/>
          </a:p>
        </p:txBody>
      </p:sp>
      <p:pic>
        <p:nvPicPr>
          <p:cNvPr id="5" name="图片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034" y="1648217"/>
            <a:ext cx="6034766" cy="311658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3604" y="5102312"/>
            <a:ext cx="603561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 coupled, nonlinear system of equations</a:t>
            </a: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ill-conditioned </a:t>
            </a: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potentially 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large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-2214"/>
            <a:ext cx="79812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Optimal designs satisfy the first-order optimality conditions (KKT condition)</a:t>
            </a:r>
            <a:endParaRPr kumimoji="1"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3604" y="2574070"/>
            <a:ext cx="175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State Equation: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1357" y="2102304"/>
            <a:ext cx="2029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</a:t>
            </a:r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 Equation: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6925" y="4172922"/>
            <a:ext cx="2050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Complementarity:</a:t>
            </a:r>
            <a:endParaRPr kumimoji="1"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12" name="图片 11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9" r="71280"/>
          <a:stretch/>
        </p:blipFill>
        <p:spPr>
          <a:xfrm>
            <a:off x="2403789" y="4076074"/>
            <a:ext cx="207394" cy="688727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411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"/>
    </mc:Choice>
    <mc:Fallback xmlns="">
      <p:transition xmlns:p14="http://schemas.microsoft.com/office/powerpoint/2010/main" spd="slow" advTm="4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51177" y="1600864"/>
            <a:ext cx="829511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full-space KKT-system is large (at least 2 times the number of states), indefinite, and ill-conditioned</a:t>
            </a:r>
            <a:endParaRPr kumimoji="1"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G</a:t>
            </a: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lobalization algorithms for nonlinear PDEs are difficult to </a:t>
            </a:r>
            <a:r>
              <a:rPr kumimoji="1"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incorporate into full-space methods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kumimoji="1"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If the full-space optimization does not converge, the PDE is not even satisfied and cannot be used to inform decision making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0" y="0"/>
            <a:ext cx="90122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The full-space approach solves all the variables simultaneously</a:t>
            </a:r>
            <a:r>
              <a:rPr kumimoji="1"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, including the PDE state and </a:t>
            </a:r>
            <a:r>
              <a:rPr kumimoji="1" lang="en-US" altLang="zh-CN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adjoint</a:t>
            </a:r>
            <a:endParaRPr kumimoji="1" lang="en-US" altLang="zh-CN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6373252"/>
            <a:ext cx="713414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Optimization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Preconditioner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Tests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Wingdings"/>
                <a:cs typeface="Times New Roman"/>
                <a:sym typeface="Wingdings"/>
              </a:rPr>
              <a:t>   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Times New Roman"/>
                <a:ea typeface="Wingdings"/>
                <a:cs typeface="Times New Roman"/>
                <a:sym typeface="Wingdings"/>
              </a:rPr>
              <a:t>Summary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altLang="zh-CN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cs typeface="Times New Roman"/>
              </a:rPr>
              <a:t>       </a:t>
            </a:r>
            <a:endParaRPr lang="en-US" altLang="zh-CN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cs typeface="Times New Roman"/>
            </a:endParaRPr>
          </a:p>
        </p:txBody>
      </p:sp>
      <p:sp>
        <p:nvSpPr>
          <p:cNvPr id="6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3197475-BBC2-9840-AFB7-9A2AE54C1F77}" type="slidenum">
              <a:rPr lang="en-US" altLang="zh-CN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"/>
    </mc:Choice>
    <mc:Fallback xmlns="">
      <p:transition xmlns:p14="http://schemas.microsoft.com/office/powerpoint/2010/main" spd="slow" advTm="45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56157</TotalTime>
  <Words>2885</Words>
  <Application>Microsoft Macintosh PowerPoint</Application>
  <PresentationFormat>全屏显示(4:3)</PresentationFormat>
  <Paragraphs>387</Paragraphs>
  <Slides>58</Slides>
  <Notes>24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59" baseType="lpstr">
      <vt:lpstr>Office 主题</vt:lpstr>
      <vt:lpstr>A Matrix-free Algorithm for  Reduced-space PDE-governed Optimization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Matrix-free Algorithm for PDE-governed Optimization with Inequality Constraints</dc:title>
  <dc:creator>Pengfei Meng</dc:creator>
  <cp:lastModifiedBy>Pengfei Meng</cp:lastModifiedBy>
  <cp:revision>1041</cp:revision>
  <dcterms:created xsi:type="dcterms:W3CDTF">2017-06-15T16:34:59Z</dcterms:created>
  <dcterms:modified xsi:type="dcterms:W3CDTF">2018-04-04T18:20:41Z</dcterms:modified>
</cp:coreProperties>
</file>

<file path=docProps/thumbnail.jpeg>
</file>